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  <p:sldMasterId id="2147483667" r:id="rId4"/>
  </p:sldMasterIdLst>
  <p:notesMasterIdLst>
    <p:notesMasterId r:id="rId40"/>
  </p:notesMasterIdLst>
  <p:sldIdLst>
    <p:sldId id="257" r:id="rId5"/>
    <p:sldId id="468" r:id="rId6"/>
    <p:sldId id="469" r:id="rId7"/>
    <p:sldId id="316" r:id="rId8"/>
    <p:sldId id="328" r:id="rId9"/>
    <p:sldId id="322" r:id="rId10"/>
    <p:sldId id="326" r:id="rId11"/>
    <p:sldId id="323" r:id="rId12"/>
    <p:sldId id="329" r:id="rId13"/>
    <p:sldId id="330" r:id="rId14"/>
    <p:sldId id="332" r:id="rId15"/>
    <p:sldId id="331" r:id="rId16"/>
    <p:sldId id="324" r:id="rId17"/>
    <p:sldId id="327" r:id="rId18"/>
    <p:sldId id="325" r:id="rId19"/>
    <p:sldId id="333" r:id="rId20"/>
    <p:sldId id="319" r:id="rId21"/>
    <p:sldId id="470" r:id="rId22"/>
    <p:sldId id="455" r:id="rId23"/>
    <p:sldId id="456" r:id="rId24"/>
    <p:sldId id="457" r:id="rId25"/>
    <p:sldId id="471" r:id="rId26"/>
    <p:sldId id="458" r:id="rId27"/>
    <p:sldId id="466" r:id="rId28"/>
    <p:sldId id="467" r:id="rId29"/>
    <p:sldId id="472" r:id="rId30"/>
    <p:sldId id="460" r:id="rId31"/>
    <p:sldId id="461" r:id="rId32"/>
    <p:sldId id="462" r:id="rId33"/>
    <p:sldId id="463" r:id="rId34"/>
    <p:sldId id="464" r:id="rId35"/>
    <p:sldId id="454" r:id="rId36"/>
    <p:sldId id="345" r:id="rId37"/>
    <p:sldId id="465" r:id="rId38"/>
    <p:sldId id="271" r:id="rId3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19/10/2021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Kop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C4C1A21-712E-4041-B8F8-EBAA8AEA8BB9}" type="datetime1">
              <a:rPr lang="nl-BE" smtClean="0"/>
              <a:t>19/10/2021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Voet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DDC29C-F309-0C44-B1DF-48E28FDE6E46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04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86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C1A21-712E-4041-B8F8-EBAA8AEA8BB9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63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ACE0F-677F-473B-A80D-26441DD33BE3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61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20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2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55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02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19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73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9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7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scherm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1" y="0"/>
            <a:ext cx="12200916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aseline="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771756" y="-46294"/>
            <a:ext cx="5456238" cy="6950587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238" h="6950587">
                <a:moveTo>
                  <a:pt x="0" y="6950587"/>
                </a:moveTo>
                <a:lnTo>
                  <a:pt x="34320" y="0"/>
                </a:lnTo>
                <a:lnTo>
                  <a:pt x="2835077" y="2874"/>
                </a:lnTo>
                <a:lnTo>
                  <a:pt x="5456238" y="6950587"/>
                </a:lnTo>
                <a:lnTo>
                  <a:pt x="0" y="6950587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41547" cy="424150"/>
          </a:xfrm>
        </p:spPr>
        <p:txBody>
          <a:bodyPr tIns="36000" rIns="90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123235"/>
            <a:ext cx="2397601" cy="294302"/>
          </a:xfrm>
          <a:solidFill>
            <a:schemeClr val="bg1">
              <a:lumMod val="85000"/>
              <a:alpha val="92000"/>
            </a:schemeClr>
          </a:solidFill>
        </p:spPr>
        <p:txBody>
          <a:bodyPr wrap="none" tIns="36000" bIns="3600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8830367" y="-88986"/>
            <a:ext cx="3406702" cy="6993230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  <a:gd name="connsiteX0" fmla="*/ 2048480 w 5421918"/>
              <a:gd name="connsiteY0" fmla="*/ 6975987 h 6975987"/>
              <a:gd name="connsiteX1" fmla="*/ 0 w 5421918"/>
              <a:gd name="connsiteY1" fmla="*/ 0 h 6975987"/>
              <a:gd name="connsiteX2" fmla="*/ 2800757 w 5421918"/>
              <a:gd name="connsiteY2" fmla="*/ 2874 h 6975987"/>
              <a:gd name="connsiteX3" fmla="*/ 5421918 w 5421918"/>
              <a:gd name="connsiteY3" fmla="*/ 6950587 h 6975987"/>
              <a:gd name="connsiteX4" fmla="*/ 2048480 w 5421918"/>
              <a:gd name="connsiteY4" fmla="*/ 6975987 h 6975987"/>
              <a:gd name="connsiteX0" fmla="*/ 92680 w 3466118"/>
              <a:gd name="connsiteY0" fmla="*/ 7026787 h 7026787"/>
              <a:gd name="connsiteX1" fmla="*/ 0 w 3466118"/>
              <a:gd name="connsiteY1" fmla="*/ 0 h 7026787"/>
              <a:gd name="connsiteX2" fmla="*/ 844957 w 3466118"/>
              <a:gd name="connsiteY2" fmla="*/ 53674 h 7026787"/>
              <a:gd name="connsiteX3" fmla="*/ 3466118 w 3466118"/>
              <a:gd name="connsiteY3" fmla="*/ 7001387 h 7026787"/>
              <a:gd name="connsiteX4" fmla="*/ 92680 w 3466118"/>
              <a:gd name="connsiteY4" fmla="*/ 7026787 h 7026787"/>
              <a:gd name="connsiteX0" fmla="*/ 67280 w 3440718"/>
              <a:gd name="connsiteY0" fmla="*/ 6973113 h 6973113"/>
              <a:gd name="connsiteX1" fmla="*/ 0 w 3440718"/>
              <a:gd name="connsiteY1" fmla="*/ 47926 h 6973113"/>
              <a:gd name="connsiteX2" fmla="*/ 819557 w 3440718"/>
              <a:gd name="connsiteY2" fmla="*/ 0 h 6973113"/>
              <a:gd name="connsiteX3" fmla="*/ 3440718 w 3440718"/>
              <a:gd name="connsiteY3" fmla="*/ 6947713 h 6973113"/>
              <a:gd name="connsiteX4" fmla="*/ 67280 w 3440718"/>
              <a:gd name="connsiteY4" fmla="*/ 6973113 h 6973113"/>
              <a:gd name="connsiteX0" fmla="*/ 759956 w 4133394"/>
              <a:gd name="connsiteY0" fmla="*/ 7146810 h 7146810"/>
              <a:gd name="connsiteX1" fmla="*/ 0 w 4133394"/>
              <a:gd name="connsiteY1" fmla="*/ 0 h 7146810"/>
              <a:gd name="connsiteX2" fmla="*/ 692676 w 4133394"/>
              <a:gd name="connsiteY2" fmla="*/ 221623 h 7146810"/>
              <a:gd name="connsiteX3" fmla="*/ 1512233 w 4133394"/>
              <a:gd name="connsiteY3" fmla="*/ 173697 h 7146810"/>
              <a:gd name="connsiteX4" fmla="*/ 4133394 w 4133394"/>
              <a:gd name="connsiteY4" fmla="*/ 7121410 h 7146810"/>
              <a:gd name="connsiteX5" fmla="*/ 759956 w 4133394"/>
              <a:gd name="connsiteY5" fmla="*/ 7146810 h 7146810"/>
              <a:gd name="connsiteX0" fmla="*/ 307545 w 3680983"/>
              <a:gd name="connsiteY0" fmla="*/ 6973113 h 6973113"/>
              <a:gd name="connsiteX1" fmla="*/ 240265 w 3680983"/>
              <a:gd name="connsiteY1" fmla="*/ 47926 h 6973113"/>
              <a:gd name="connsiteX2" fmla="*/ 1059822 w 3680983"/>
              <a:gd name="connsiteY2" fmla="*/ 0 h 6973113"/>
              <a:gd name="connsiteX3" fmla="*/ 3680983 w 3680983"/>
              <a:gd name="connsiteY3" fmla="*/ 6947713 h 6973113"/>
              <a:gd name="connsiteX4" fmla="*/ 307545 w 3680983"/>
              <a:gd name="connsiteY4" fmla="*/ 6973113 h 6973113"/>
              <a:gd name="connsiteX0" fmla="*/ 303537 w 3688314"/>
              <a:gd name="connsiteY0" fmla="*/ 6984454 h 6984454"/>
              <a:gd name="connsiteX1" fmla="*/ 247596 w 3688314"/>
              <a:gd name="connsiteY1" fmla="*/ 47926 h 6984454"/>
              <a:gd name="connsiteX2" fmla="*/ 1067153 w 3688314"/>
              <a:gd name="connsiteY2" fmla="*/ 0 h 6984454"/>
              <a:gd name="connsiteX3" fmla="*/ 3688314 w 3688314"/>
              <a:gd name="connsiteY3" fmla="*/ 6947713 h 6984454"/>
              <a:gd name="connsiteX4" fmla="*/ 303537 w 3688314"/>
              <a:gd name="connsiteY4" fmla="*/ 6984454 h 6984454"/>
              <a:gd name="connsiteX0" fmla="*/ 104578 w 3489355"/>
              <a:gd name="connsiteY0" fmla="*/ 6984454 h 6984454"/>
              <a:gd name="connsiteX1" fmla="*/ 48637 w 3489355"/>
              <a:gd name="connsiteY1" fmla="*/ 47926 h 6984454"/>
              <a:gd name="connsiteX2" fmla="*/ 868194 w 3489355"/>
              <a:gd name="connsiteY2" fmla="*/ 0 h 6984454"/>
              <a:gd name="connsiteX3" fmla="*/ 3489355 w 3489355"/>
              <a:gd name="connsiteY3" fmla="*/ 6947713 h 6984454"/>
              <a:gd name="connsiteX4" fmla="*/ 104578 w 3489355"/>
              <a:gd name="connsiteY4" fmla="*/ 6984454 h 6984454"/>
              <a:gd name="connsiteX0" fmla="*/ 55941 w 3440718"/>
              <a:gd name="connsiteY0" fmla="*/ 6984454 h 6984454"/>
              <a:gd name="connsiteX1" fmla="*/ 0 w 3440718"/>
              <a:gd name="connsiteY1" fmla="*/ 47926 h 6984454"/>
              <a:gd name="connsiteX2" fmla="*/ 819557 w 3440718"/>
              <a:gd name="connsiteY2" fmla="*/ 0 h 6984454"/>
              <a:gd name="connsiteX3" fmla="*/ 3440718 w 3440718"/>
              <a:gd name="connsiteY3" fmla="*/ 6947713 h 6984454"/>
              <a:gd name="connsiteX4" fmla="*/ 55941 w 3440718"/>
              <a:gd name="connsiteY4" fmla="*/ 6984454 h 6984454"/>
              <a:gd name="connsiteX0" fmla="*/ 55941 w 3440718"/>
              <a:gd name="connsiteY0" fmla="*/ 7004570 h 7004570"/>
              <a:gd name="connsiteX1" fmla="*/ 0 w 3440718"/>
              <a:gd name="connsiteY1" fmla="*/ 0 h 7004570"/>
              <a:gd name="connsiteX2" fmla="*/ 819557 w 3440718"/>
              <a:gd name="connsiteY2" fmla="*/ 20116 h 7004570"/>
              <a:gd name="connsiteX3" fmla="*/ 3440718 w 3440718"/>
              <a:gd name="connsiteY3" fmla="*/ 6967829 h 7004570"/>
              <a:gd name="connsiteX4" fmla="*/ 55941 w 3440718"/>
              <a:gd name="connsiteY4" fmla="*/ 7004570 h 7004570"/>
              <a:gd name="connsiteX0" fmla="*/ 21925 w 3406702"/>
              <a:gd name="connsiteY0" fmla="*/ 6984454 h 6984454"/>
              <a:gd name="connsiteX1" fmla="*/ 0 w 3406702"/>
              <a:gd name="connsiteY1" fmla="*/ 36585 h 6984454"/>
              <a:gd name="connsiteX2" fmla="*/ 785541 w 3406702"/>
              <a:gd name="connsiteY2" fmla="*/ 0 h 6984454"/>
              <a:gd name="connsiteX3" fmla="*/ 3406702 w 3406702"/>
              <a:gd name="connsiteY3" fmla="*/ 6947713 h 6984454"/>
              <a:gd name="connsiteX4" fmla="*/ 21925 w 3406702"/>
              <a:gd name="connsiteY4" fmla="*/ 6984454 h 6984454"/>
              <a:gd name="connsiteX0" fmla="*/ 21925 w 3406702"/>
              <a:gd name="connsiteY0" fmla="*/ 7004570 h 7004570"/>
              <a:gd name="connsiteX1" fmla="*/ 0 w 3406702"/>
              <a:gd name="connsiteY1" fmla="*/ 0 h 7004570"/>
              <a:gd name="connsiteX2" fmla="*/ 785541 w 3406702"/>
              <a:gd name="connsiteY2" fmla="*/ 20116 h 7004570"/>
              <a:gd name="connsiteX3" fmla="*/ 3406702 w 3406702"/>
              <a:gd name="connsiteY3" fmla="*/ 6967829 h 7004570"/>
              <a:gd name="connsiteX4" fmla="*/ 21925 w 3406702"/>
              <a:gd name="connsiteY4" fmla="*/ 7004570 h 7004570"/>
              <a:gd name="connsiteX0" fmla="*/ 21925 w 3406702"/>
              <a:gd name="connsiteY0" fmla="*/ 6993230 h 6993230"/>
              <a:gd name="connsiteX1" fmla="*/ 0 w 3406702"/>
              <a:gd name="connsiteY1" fmla="*/ 0 h 6993230"/>
              <a:gd name="connsiteX2" fmla="*/ 785541 w 3406702"/>
              <a:gd name="connsiteY2" fmla="*/ 8776 h 6993230"/>
              <a:gd name="connsiteX3" fmla="*/ 3406702 w 3406702"/>
              <a:gd name="connsiteY3" fmla="*/ 6956489 h 6993230"/>
              <a:gd name="connsiteX4" fmla="*/ 21925 w 3406702"/>
              <a:gd name="connsiteY4" fmla="*/ 6993230 h 69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702" h="6993230">
                <a:moveTo>
                  <a:pt x="21925" y="6993230"/>
                </a:moveTo>
                <a:cubicBezTo>
                  <a:pt x="14617" y="4677274"/>
                  <a:pt x="7308" y="2315956"/>
                  <a:pt x="0" y="0"/>
                </a:cubicBezTo>
                <a:lnTo>
                  <a:pt x="785541" y="8776"/>
                </a:lnTo>
                <a:lnTo>
                  <a:pt x="3406702" y="6956489"/>
                </a:lnTo>
                <a:lnTo>
                  <a:pt x="21925" y="699323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1009219" y="709339"/>
            <a:ext cx="1198801" cy="3112446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986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onder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charset="0"/>
                <a:ea typeface="Verdana" charset="0"/>
              </a:rPr>
              <a:t>Titel van de presentatie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141DC315-004D-734B-91F7-61E542849DC9}" type="datetimeFigureOut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9387746" cy="34671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731837" y="711463"/>
            <a:ext cx="5340895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1095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scherm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1" y="0"/>
            <a:ext cx="12200916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aseline="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771756" y="-46294"/>
            <a:ext cx="5456238" cy="6950587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238" h="6950587">
                <a:moveTo>
                  <a:pt x="0" y="6950587"/>
                </a:moveTo>
                <a:lnTo>
                  <a:pt x="34320" y="0"/>
                </a:lnTo>
                <a:lnTo>
                  <a:pt x="2835077" y="2874"/>
                </a:lnTo>
                <a:lnTo>
                  <a:pt x="5456238" y="6950587"/>
                </a:lnTo>
                <a:lnTo>
                  <a:pt x="0" y="6950587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41547" cy="424150"/>
          </a:xfrm>
        </p:spPr>
        <p:txBody>
          <a:bodyPr tIns="36000" rIns="90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123235"/>
            <a:ext cx="2397601" cy="294302"/>
          </a:xfrm>
          <a:solidFill>
            <a:schemeClr val="bg1">
              <a:lumMod val="85000"/>
              <a:alpha val="92000"/>
            </a:schemeClr>
          </a:solidFill>
        </p:spPr>
        <p:txBody>
          <a:bodyPr wrap="none" tIns="36000" bIns="3600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8830367" y="-88986"/>
            <a:ext cx="3406702" cy="6993230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  <a:gd name="connsiteX0" fmla="*/ 2048480 w 5421918"/>
              <a:gd name="connsiteY0" fmla="*/ 6975987 h 6975987"/>
              <a:gd name="connsiteX1" fmla="*/ 0 w 5421918"/>
              <a:gd name="connsiteY1" fmla="*/ 0 h 6975987"/>
              <a:gd name="connsiteX2" fmla="*/ 2800757 w 5421918"/>
              <a:gd name="connsiteY2" fmla="*/ 2874 h 6975987"/>
              <a:gd name="connsiteX3" fmla="*/ 5421918 w 5421918"/>
              <a:gd name="connsiteY3" fmla="*/ 6950587 h 6975987"/>
              <a:gd name="connsiteX4" fmla="*/ 2048480 w 5421918"/>
              <a:gd name="connsiteY4" fmla="*/ 6975987 h 6975987"/>
              <a:gd name="connsiteX0" fmla="*/ 92680 w 3466118"/>
              <a:gd name="connsiteY0" fmla="*/ 7026787 h 7026787"/>
              <a:gd name="connsiteX1" fmla="*/ 0 w 3466118"/>
              <a:gd name="connsiteY1" fmla="*/ 0 h 7026787"/>
              <a:gd name="connsiteX2" fmla="*/ 844957 w 3466118"/>
              <a:gd name="connsiteY2" fmla="*/ 53674 h 7026787"/>
              <a:gd name="connsiteX3" fmla="*/ 3466118 w 3466118"/>
              <a:gd name="connsiteY3" fmla="*/ 7001387 h 7026787"/>
              <a:gd name="connsiteX4" fmla="*/ 92680 w 3466118"/>
              <a:gd name="connsiteY4" fmla="*/ 7026787 h 7026787"/>
              <a:gd name="connsiteX0" fmla="*/ 67280 w 3440718"/>
              <a:gd name="connsiteY0" fmla="*/ 6973113 h 6973113"/>
              <a:gd name="connsiteX1" fmla="*/ 0 w 3440718"/>
              <a:gd name="connsiteY1" fmla="*/ 47926 h 6973113"/>
              <a:gd name="connsiteX2" fmla="*/ 819557 w 3440718"/>
              <a:gd name="connsiteY2" fmla="*/ 0 h 6973113"/>
              <a:gd name="connsiteX3" fmla="*/ 3440718 w 3440718"/>
              <a:gd name="connsiteY3" fmla="*/ 6947713 h 6973113"/>
              <a:gd name="connsiteX4" fmla="*/ 67280 w 3440718"/>
              <a:gd name="connsiteY4" fmla="*/ 6973113 h 6973113"/>
              <a:gd name="connsiteX0" fmla="*/ 759956 w 4133394"/>
              <a:gd name="connsiteY0" fmla="*/ 7146810 h 7146810"/>
              <a:gd name="connsiteX1" fmla="*/ 0 w 4133394"/>
              <a:gd name="connsiteY1" fmla="*/ 0 h 7146810"/>
              <a:gd name="connsiteX2" fmla="*/ 692676 w 4133394"/>
              <a:gd name="connsiteY2" fmla="*/ 221623 h 7146810"/>
              <a:gd name="connsiteX3" fmla="*/ 1512233 w 4133394"/>
              <a:gd name="connsiteY3" fmla="*/ 173697 h 7146810"/>
              <a:gd name="connsiteX4" fmla="*/ 4133394 w 4133394"/>
              <a:gd name="connsiteY4" fmla="*/ 7121410 h 7146810"/>
              <a:gd name="connsiteX5" fmla="*/ 759956 w 4133394"/>
              <a:gd name="connsiteY5" fmla="*/ 7146810 h 7146810"/>
              <a:gd name="connsiteX0" fmla="*/ 307545 w 3680983"/>
              <a:gd name="connsiteY0" fmla="*/ 6973113 h 6973113"/>
              <a:gd name="connsiteX1" fmla="*/ 240265 w 3680983"/>
              <a:gd name="connsiteY1" fmla="*/ 47926 h 6973113"/>
              <a:gd name="connsiteX2" fmla="*/ 1059822 w 3680983"/>
              <a:gd name="connsiteY2" fmla="*/ 0 h 6973113"/>
              <a:gd name="connsiteX3" fmla="*/ 3680983 w 3680983"/>
              <a:gd name="connsiteY3" fmla="*/ 6947713 h 6973113"/>
              <a:gd name="connsiteX4" fmla="*/ 307545 w 3680983"/>
              <a:gd name="connsiteY4" fmla="*/ 6973113 h 6973113"/>
              <a:gd name="connsiteX0" fmla="*/ 303537 w 3688314"/>
              <a:gd name="connsiteY0" fmla="*/ 6984454 h 6984454"/>
              <a:gd name="connsiteX1" fmla="*/ 247596 w 3688314"/>
              <a:gd name="connsiteY1" fmla="*/ 47926 h 6984454"/>
              <a:gd name="connsiteX2" fmla="*/ 1067153 w 3688314"/>
              <a:gd name="connsiteY2" fmla="*/ 0 h 6984454"/>
              <a:gd name="connsiteX3" fmla="*/ 3688314 w 3688314"/>
              <a:gd name="connsiteY3" fmla="*/ 6947713 h 6984454"/>
              <a:gd name="connsiteX4" fmla="*/ 303537 w 3688314"/>
              <a:gd name="connsiteY4" fmla="*/ 6984454 h 6984454"/>
              <a:gd name="connsiteX0" fmla="*/ 104578 w 3489355"/>
              <a:gd name="connsiteY0" fmla="*/ 6984454 h 6984454"/>
              <a:gd name="connsiteX1" fmla="*/ 48637 w 3489355"/>
              <a:gd name="connsiteY1" fmla="*/ 47926 h 6984454"/>
              <a:gd name="connsiteX2" fmla="*/ 868194 w 3489355"/>
              <a:gd name="connsiteY2" fmla="*/ 0 h 6984454"/>
              <a:gd name="connsiteX3" fmla="*/ 3489355 w 3489355"/>
              <a:gd name="connsiteY3" fmla="*/ 6947713 h 6984454"/>
              <a:gd name="connsiteX4" fmla="*/ 104578 w 3489355"/>
              <a:gd name="connsiteY4" fmla="*/ 6984454 h 6984454"/>
              <a:gd name="connsiteX0" fmla="*/ 55941 w 3440718"/>
              <a:gd name="connsiteY0" fmla="*/ 6984454 h 6984454"/>
              <a:gd name="connsiteX1" fmla="*/ 0 w 3440718"/>
              <a:gd name="connsiteY1" fmla="*/ 47926 h 6984454"/>
              <a:gd name="connsiteX2" fmla="*/ 819557 w 3440718"/>
              <a:gd name="connsiteY2" fmla="*/ 0 h 6984454"/>
              <a:gd name="connsiteX3" fmla="*/ 3440718 w 3440718"/>
              <a:gd name="connsiteY3" fmla="*/ 6947713 h 6984454"/>
              <a:gd name="connsiteX4" fmla="*/ 55941 w 3440718"/>
              <a:gd name="connsiteY4" fmla="*/ 6984454 h 6984454"/>
              <a:gd name="connsiteX0" fmla="*/ 55941 w 3440718"/>
              <a:gd name="connsiteY0" fmla="*/ 7004570 h 7004570"/>
              <a:gd name="connsiteX1" fmla="*/ 0 w 3440718"/>
              <a:gd name="connsiteY1" fmla="*/ 0 h 7004570"/>
              <a:gd name="connsiteX2" fmla="*/ 819557 w 3440718"/>
              <a:gd name="connsiteY2" fmla="*/ 20116 h 7004570"/>
              <a:gd name="connsiteX3" fmla="*/ 3440718 w 3440718"/>
              <a:gd name="connsiteY3" fmla="*/ 6967829 h 7004570"/>
              <a:gd name="connsiteX4" fmla="*/ 55941 w 3440718"/>
              <a:gd name="connsiteY4" fmla="*/ 7004570 h 7004570"/>
              <a:gd name="connsiteX0" fmla="*/ 21925 w 3406702"/>
              <a:gd name="connsiteY0" fmla="*/ 6984454 h 6984454"/>
              <a:gd name="connsiteX1" fmla="*/ 0 w 3406702"/>
              <a:gd name="connsiteY1" fmla="*/ 36585 h 6984454"/>
              <a:gd name="connsiteX2" fmla="*/ 785541 w 3406702"/>
              <a:gd name="connsiteY2" fmla="*/ 0 h 6984454"/>
              <a:gd name="connsiteX3" fmla="*/ 3406702 w 3406702"/>
              <a:gd name="connsiteY3" fmla="*/ 6947713 h 6984454"/>
              <a:gd name="connsiteX4" fmla="*/ 21925 w 3406702"/>
              <a:gd name="connsiteY4" fmla="*/ 6984454 h 6984454"/>
              <a:gd name="connsiteX0" fmla="*/ 21925 w 3406702"/>
              <a:gd name="connsiteY0" fmla="*/ 7004570 h 7004570"/>
              <a:gd name="connsiteX1" fmla="*/ 0 w 3406702"/>
              <a:gd name="connsiteY1" fmla="*/ 0 h 7004570"/>
              <a:gd name="connsiteX2" fmla="*/ 785541 w 3406702"/>
              <a:gd name="connsiteY2" fmla="*/ 20116 h 7004570"/>
              <a:gd name="connsiteX3" fmla="*/ 3406702 w 3406702"/>
              <a:gd name="connsiteY3" fmla="*/ 6967829 h 7004570"/>
              <a:gd name="connsiteX4" fmla="*/ 21925 w 3406702"/>
              <a:gd name="connsiteY4" fmla="*/ 7004570 h 7004570"/>
              <a:gd name="connsiteX0" fmla="*/ 21925 w 3406702"/>
              <a:gd name="connsiteY0" fmla="*/ 6993230 h 6993230"/>
              <a:gd name="connsiteX1" fmla="*/ 0 w 3406702"/>
              <a:gd name="connsiteY1" fmla="*/ 0 h 6993230"/>
              <a:gd name="connsiteX2" fmla="*/ 785541 w 3406702"/>
              <a:gd name="connsiteY2" fmla="*/ 8776 h 6993230"/>
              <a:gd name="connsiteX3" fmla="*/ 3406702 w 3406702"/>
              <a:gd name="connsiteY3" fmla="*/ 6956489 h 6993230"/>
              <a:gd name="connsiteX4" fmla="*/ 21925 w 3406702"/>
              <a:gd name="connsiteY4" fmla="*/ 6993230 h 69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702" h="6993230">
                <a:moveTo>
                  <a:pt x="21925" y="6993230"/>
                </a:moveTo>
                <a:cubicBezTo>
                  <a:pt x="14617" y="4677274"/>
                  <a:pt x="7308" y="2315956"/>
                  <a:pt x="0" y="0"/>
                </a:cubicBezTo>
                <a:lnTo>
                  <a:pt x="785541" y="8776"/>
                </a:lnTo>
                <a:lnTo>
                  <a:pt x="3406702" y="6956489"/>
                </a:lnTo>
                <a:lnTo>
                  <a:pt x="21925" y="699323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1009219" y="709339"/>
            <a:ext cx="1198801" cy="3112446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310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658F9F-7057-2145-AD9B-51076FC0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F1E6056-188C-8E4D-8E91-A72AA6AE292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09630"/>
              <a:t>10/19/2021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55F11-491B-6B44-B329-7DDFDAEA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D45AE-0876-E34A-8630-3CD753E8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3B50018A-AE52-D149-BBB1-C685B08656F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0963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2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8"/>
            <a:ext cx="11157819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133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3"/>
            </a:lvl3pPr>
            <a:lvl4pPr marL="1828801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1" indent="0">
              <a:buNone/>
              <a:defRPr sz="1200"/>
            </a:lvl8pPr>
            <a:lvl9pPr marL="4876801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1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56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C6B9ED83-D0DD-9A4C-BCBD-95E12671FD9A}" type="datetime1">
              <a:rPr lang="en-NZ" smtClean="0">
                <a:solidFill>
                  <a:prstClr val="black">
                    <a:tint val="75000"/>
                  </a:prstClr>
                </a:solidFill>
              </a:rPr>
              <a:pPr defTabSz="609630"/>
              <a:t>19/10/2021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5976013"/>
            <a:ext cx="12192000" cy="86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31838" y="645811"/>
            <a:ext cx="1079957" cy="37740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36000" rIns="144000" bIns="36000" rtlCol="0" anchor="b">
            <a:spAutoFit/>
          </a:bodyPr>
          <a:lstStyle/>
          <a:p>
            <a:r>
              <a:rPr lang="nl-NL" dirty="0"/>
              <a:t>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8245" y="2026507"/>
            <a:ext cx="10616699" cy="342277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610600" y="6265518"/>
            <a:ext cx="2743200" cy="156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418139"/>
            <a:ext cx="2743200" cy="173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19-10-2021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8" y="6098127"/>
            <a:ext cx="1500312" cy="66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/>
  <p:txStyles>
    <p:titleStyle>
      <a:lvl1pPr marL="133350" indent="0" algn="l" defTabSz="914377" rtl="0" eaLnBrk="1" latinLnBrk="0" hangingPunct="1">
        <a:lnSpc>
          <a:spcPct val="90000"/>
        </a:lnSpc>
        <a:spcBef>
          <a:spcPct val="0"/>
        </a:spcBef>
        <a:buNone/>
        <a:tabLst/>
        <a:defRPr sz="2200" kern="1200" cap="all" baseline="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4377" rtl="0" eaLnBrk="1" latinLnBrk="0" hangingPunct="1">
        <a:lnSpc>
          <a:spcPct val="95000"/>
        </a:lnSpc>
        <a:spcBef>
          <a:spcPts val="1000"/>
        </a:spcBef>
        <a:spcAft>
          <a:spcPts val="1000"/>
        </a:spcAft>
        <a:buFont typeface="Arial" charset="0"/>
        <a:buNone/>
        <a:defRPr sz="16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1pPr>
      <a:lvl2pPr marL="268288" indent="-2571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SzPct val="90000"/>
        <a:buFont typeface="LucidaGrande" charset="0"/>
        <a:buChar char="▶︎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2pPr>
      <a:lvl3pPr marL="671513" indent="-220663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LucidaGrande" charset="0"/>
        <a:buChar char="▶︎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3pPr>
      <a:lvl4pPr marL="1073150" indent="-2190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4pPr>
      <a:lvl5pPr marL="1476375" indent="-231775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158C9F-FEAF-CF43-A9B4-45D15D8B7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9742B-00C4-AB40-9D4D-8CC03809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1A0-AF3F-1C48-9B58-D4E754680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299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lacial Indifference" pitchFamily="2" charset="0"/>
              </a:defRPr>
            </a:lvl1pPr>
          </a:lstStyle>
          <a:p>
            <a:fld id="{0F1E6056-188C-8E4D-8E91-A72AA6AE2923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7E8E1-E0C0-9D4A-B50B-9298D9F72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lacial Indifference" pitchFamily="2" charset="0"/>
              </a:defRPr>
            </a:lvl1pPr>
          </a:lstStyle>
          <a:p>
            <a:r>
              <a:rPr lang="en-US" dirty="0"/>
              <a:t>© KSI Consulting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FA987-FDF4-524F-B75A-B8223A96A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429" y="6357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lacial Indifference" pitchFamily="2" charset="0"/>
              </a:defRPr>
            </a:lvl1pPr>
          </a:lstStyle>
          <a:p>
            <a:fld id="{3B50018A-AE52-D149-BBB1-C685B0865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3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SemiBold" pitchFamily="2" charset="77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lacial Indifference" pitchFamily="2" charset="0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lacial Indifference" pitchFamily="2" charset="0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lacial Indifference" pitchFamily="2" charset="0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lacial Indifference" pitchFamily="2" charset="0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lacial Indifference" pitchFamily="2" charset="0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9ADE7-94C8-394F-8BEE-A8CADB7A29B1}" type="datetime1">
              <a:rPr lang="en-NZ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200" y="6431492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Glacial Indifference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3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hyperlink" Target="mailto:walter.ysebaert@vub.be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0.png"/><Relationship Id="rId7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treasury.govt.nz/information-and-services/nz-economy/higher-living-standards/our-living-standards-framework" TargetMode="External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nzstory.govt.nz/stories/the-treaty-of-waitangi/" TargetMode="Externa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sportnz.org.nz/kaupapa-maori/e-tu-maori/te-whetu-rehua/" TargetMode="External"/><Relationship Id="rId5" Type="http://schemas.openxmlformats.org/officeDocument/2006/relationships/hyperlink" Target="https://health.tki.org.nz/Teaching-in-Heath-and-Physical-Education-HPE/HPE-in-the-New-Zealand-curriculum/Health-and-PE-in-the-NZC-1999/Underlying-concepts/Well-being-hauora" TargetMode="Externa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treasury.govt.nz/information-and-services/nz-economy/higher-living-standards/he-ara-waiora" TargetMode="External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Social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Sciences,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Humanities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and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Arts Conference</a:t>
            </a:r>
          </a:p>
          <a:p>
            <a:pPr lvl="0" algn="ctr"/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Quantitative and Qualitative Metrics for </a:t>
            </a:r>
            <a:r>
              <a:rPr lang="en-US" sz="4800" b="1">
                <a:solidFill>
                  <a:srgbClr val="820000"/>
                </a:solidFill>
                <a:latin typeface="Garamond" panose="02020404030301010803" pitchFamily="18" charset="0"/>
              </a:rPr>
              <a:t>SSHA Impact </a:t>
            </a:r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on Society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220690" y="5102943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13 October,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DDBEE4-FD2C-7D4F-9135-F8F9FF3E57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2099321A-AD97-F14E-8871-A8AC05058B57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F9A43-6DA2-3F47-A4D8-0DE727715B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1045029"/>
            <a:ext cx="6251197" cy="12129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Survey 2014, Brussels HE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Academic staff (N=727); 49% ZAP; 552% SSH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D7BE04-1D9C-CB43-9C44-CF6EDDAA4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031" y="205273"/>
            <a:ext cx="2177352" cy="308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65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50E594-802B-1C4E-9BAA-A4DB22CF04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charset="0"/>
                <a:ea typeface="Verdana" charset="0"/>
              </a:rPr>
              <a:t>Titel van de presentatie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7B272-66D3-6A43-9016-5C9E59D21E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BDC96CFD-B0AD-8E4E-B643-70E1D500393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4A0B75-7126-8349-B161-236069153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68" y="320537"/>
            <a:ext cx="5342117" cy="2661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E42DDD-0296-0840-AC37-4A5978416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13" y="24229"/>
            <a:ext cx="5505019" cy="66747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A7845E-FD12-1C42-87F1-614521649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78" y="3081129"/>
            <a:ext cx="5484703" cy="359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4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DDBEE4-FD2C-7D4F-9135-F8F9FF3E57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2099321A-AD97-F14E-8871-A8AC05058B57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F9A43-6DA2-3F47-A4D8-0DE727715B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650" y="130628"/>
            <a:ext cx="8883278" cy="5868390"/>
          </a:xfrm>
        </p:spPr>
        <p:txBody>
          <a:bodyPr/>
          <a:lstStyle/>
          <a:p>
            <a:endParaRPr lang="en-US" dirty="0"/>
          </a:p>
          <a:p>
            <a:r>
              <a:rPr lang="en-US" sz="1800" dirty="0">
                <a:latin typeface="+mn-lt"/>
              </a:rPr>
              <a:t>CORE FINDINGS?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+mn-lt"/>
              </a:rPr>
              <a:t>Significant number of researchers engage in valorization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Main</a:t>
            </a: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valorization</a:t>
            </a: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activities</a:t>
            </a: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: </a:t>
            </a:r>
          </a:p>
          <a:p>
            <a:pPr lvl="2">
              <a:buFont typeface="Wingdings" pitchFamily="2" charset="2"/>
              <a:buChar char="Ø"/>
            </a:pP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Consultancy, training, development of commercial </a:t>
            </a: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products</a:t>
            </a:r>
            <a:endParaRPr lang="nl-NL" sz="1800" dirty="0">
              <a:latin typeface="+mn-lt"/>
              <a:ea typeface="ＭＳ Ｐゴシック" charset="0"/>
              <a:cs typeface="ＭＳ Ｐゴシック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Organisation</a:t>
            </a: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/</a:t>
            </a: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participation</a:t>
            </a: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 on conferences, </a:t>
            </a: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publishing</a:t>
            </a: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 in non-</a:t>
            </a: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academic</a:t>
            </a: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 media, </a:t>
            </a: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advice</a:t>
            </a:r>
            <a:endParaRPr lang="nl-NL" sz="1800" dirty="0">
              <a:latin typeface="+mn-lt"/>
              <a:ea typeface="ＭＳ Ｐゴシック" charset="0"/>
              <a:cs typeface="ＭＳ Ｐゴシック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‘</a:t>
            </a: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Social</a:t>
            </a: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 engagement’ (member of a board of a non-profit </a:t>
            </a:r>
            <a:r>
              <a:rPr lang="nl-NL" sz="1800" dirty="0" err="1">
                <a:latin typeface="+mn-lt"/>
                <a:ea typeface="ＭＳ Ｐゴシック" charset="0"/>
                <a:cs typeface="ＭＳ Ｐゴシック" charset="0"/>
              </a:rPr>
              <a:t>organisation</a:t>
            </a:r>
            <a:r>
              <a:rPr lang="nl-NL" sz="1800" dirty="0">
                <a:latin typeface="+mn-lt"/>
                <a:ea typeface="ＭＳ Ｐゴシック" charset="0"/>
                <a:cs typeface="ＭＳ Ｐゴシック" charset="0"/>
              </a:rPr>
              <a:t>, …)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 err="1">
                <a:latin typeface="+mn-lt"/>
                <a:ea typeface="ＭＳ Ｐゴシック" charset="0"/>
              </a:rPr>
              <a:t>Very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positive</a:t>
            </a:r>
            <a:r>
              <a:rPr lang="nl-NL" sz="1800" dirty="0">
                <a:latin typeface="+mn-lt"/>
                <a:ea typeface="ＭＳ Ｐゴシック" charset="0"/>
              </a:rPr>
              <a:t> attitude </a:t>
            </a:r>
            <a:r>
              <a:rPr lang="nl-NL" sz="1800" dirty="0" err="1">
                <a:latin typeface="+mn-lt"/>
                <a:ea typeface="ＭＳ Ｐゴシック" charset="0"/>
              </a:rPr>
              <a:t>towards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valorization</a:t>
            </a:r>
            <a:r>
              <a:rPr lang="nl-NL" sz="1800" dirty="0">
                <a:latin typeface="+mn-lt"/>
                <a:ea typeface="ＭＳ Ｐゴシック" charset="0"/>
              </a:rPr>
              <a:t>:</a:t>
            </a:r>
          </a:p>
          <a:p>
            <a:pPr lvl="2">
              <a:buFont typeface="Wingdings" pitchFamily="2" charset="2"/>
              <a:buChar char="Ø"/>
            </a:pPr>
            <a:r>
              <a:rPr lang="nl-NL" sz="1800" dirty="0" err="1">
                <a:latin typeface="+mn-lt"/>
                <a:ea typeface="ＭＳ Ｐゴシック" charset="0"/>
              </a:rPr>
              <a:t>Valorization</a:t>
            </a:r>
            <a:r>
              <a:rPr lang="nl-NL" sz="1800" dirty="0">
                <a:latin typeface="+mn-lt"/>
                <a:ea typeface="ＭＳ Ｐゴシック" charset="0"/>
              </a:rPr>
              <a:t> is </a:t>
            </a:r>
            <a:r>
              <a:rPr lang="nl-NL" sz="1800" dirty="0" err="1">
                <a:latin typeface="+mn-lt"/>
                <a:ea typeface="ＭＳ Ｐゴシック" charset="0"/>
              </a:rPr>
              <a:t>required</a:t>
            </a:r>
            <a:r>
              <a:rPr lang="nl-NL" sz="1800" dirty="0">
                <a:latin typeface="+mn-lt"/>
                <a:ea typeface="ＭＳ Ｐゴシック" charset="0"/>
              </a:rPr>
              <a:t>: 46%</a:t>
            </a:r>
          </a:p>
          <a:p>
            <a:pPr lvl="2">
              <a:buFont typeface="Wingdings" pitchFamily="2" charset="2"/>
              <a:buChar char="Ø"/>
            </a:pPr>
            <a:r>
              <a:rPr lang="nl-NL" sz="1800" dirty="0" err="1">
                <a:latin typeface="+mn-lt"/>
                <a:ea typeface="ＭＳ Ｐゴシック" charset="0"/>
              </a:rPr>
              <a:t>Valorization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should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be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considered</a:t>
            </a:r>
            <a:r>
              <a:rPr lang="nl-NL" sz="1800" dirty="0">
                <a:latin typeface="+mn-lt"/>
                <a:ea typeface="ＭＳ Ｐゴシック" charset="0"/>
              </a:rPr>
              <a:t>: 65%</a:t>
            </a:r>
          </a:p>
          <a:p>
            <a:pPr lvl="2">
              <a:buFont typeface="Wingdings" pitchFamily="2" charset="2"/>
              <a:buChar char="Ø"/>
            </a:pPr>
            <a:r>
              <a:rPr lang="nl-NL" sz="1800" dirty="0">
                <a:latin typeface="+mn-lt"/>
                <a:ea typeface="ＭＳ Ｐゴシック" charset="0"/>
              </a:rPr>
              <a:t>Networking, personal </a:t>
            </a:r>
            <a:r>
              <a:rPr lang="nl-NL" sz="1800" dirty="0" err="1">
                <a:latin typeface="+mn-lt"/>
                <a:ea typeface="ＭＳ Ｐゴシック" charset="0"/>
              </a:rPr>
              <a:t>enrichment</a:t>
            </a:r>
            <a:r>
              <a:rPr lang="nl-NL" sz="1800" dirty="0">
                <a:latin typeface="+mn-lt"/>
                <a:ea typeface="ＭＳ Ｐゴシック" charset="0"/>
              </a:rPr>
              <a:t>, community </a:t>
            </a:r>
            <a:r>
              <a:rPr lang="nl-NL" sz="1800" dirty="0" err="1">
                <a:latin typeface="+mn-lt"/>
                <a:ea typeface="ＭＳ Ｐゴシック" charset="0"/>
              </a:rPr>
              <a:t>involvement</a:t>
            </a:r>
            <a:endParaRPr lang="nl-NL" sz="1800" dirty="0">
              <a:latin typeface="+mn-lt"/>
              <a:ea typeface="ＭＳ Ｐゴシック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nl-NL" sz="1800" dirty="0">
                <a:latin typeface="+mn-lt"/>
                <a:ea typeface="ＭＳ Ｐゴシック" charset="0"/>
              </a:rPr>
              <a:t>Public engagement </a:t>
            </a:r>
            <a:r>
              <a:rPr lang="nl-NL" sz="1800" dirty="0" err="1">
                <a:latin typeface="+mn-lt"/>
                <a:ea typeface="ＭＳ Ｐゴシック" charset="0"/>
              </a:rPr>
              <a:t>very</a:t>
            </a:r>
            <a:r>
              <a:rPr lang="nl-NL" sz="1800" dirty="0">
                <a:latin typeface="+mn-lt"/>
                <a:ea typeface="ＭＳ Ｐゴシック" charset="0"/>
              </a:rPr>
              <a:t> low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 err="1">
                <a:latin typeface="+mn-lt"/>
                <a:ea typeface="ＭＳ Ｐゴシック" charset="0"/>
              </a:rPr>
              <a:t>Restrictions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to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address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valorization</a:t>
            </a:r>
            <a:r>
              <a:rPr lang="nl-NL" sz="1800" dirty="0">
                <a:latin typeface="+mn-lt"/>
                <a:ea typeface="ＭＳ Ｐゴシック" charset="0"/>
              </a:rPr>
              <a:t>:</a:t>
            </a:r>
          </a:p>
          <a:p>
            <a:pPr lvl="2">
              <a:buFont typeface="Wingdings" pitchFamily="2" charset="2"/>
              <a:buChar char="Ø"/>
            </a:pPr>
            <a:r>
              <a:rPr lang="nl-NL" sz="1800" dirty="0">
                <a:latin typeface="+mn-lt"/>
                <a:ea typeface="ＭＳ Ｐゴシック" charset="0"/>
              </a:rPr>
              <a:t>Time</a:t>
            </a:r>
          </a:p>
          <a:p>
            <a:pPr lvl="2">
              <a:buFont typeface="Wingdings" pitchFamily="2" charset="2"/>
              <a:buChar char="Ø"/>
            </a:pPr>
            <a:r>
              <a:rPr lang="nl-NL" sz="1800" dirty="0" err="1">
                <a:latin typeface="+mn-lt"/>
                <a:ea typeface="ＭＳ Ｐゴシック" charset="0"/>
              </a:rPr>
              <a:t>Lack</a:t>
            </a:r>
            <a:r>
              <a:rPr lang="nl-NL" sz="1800" dirty="0">
                <a:latin typeface="+mn-lt"/>
                <a:ea typeface="ＭＳ Ｐゴシック" charset="0"/>
              </a:rPr>
              <a:t> of </a:t>
            </a:r>
            <a:r>
              <a:rPr lang="nl-NL" sz="1800" dirty="0" err="1">
                <a:latin typeface="+mn-lt"/>
                <a:ea typeface="ＭＳ Ｐゴシック" charset="0"/>
              </a:rPr>
              <a:t>appropriate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financing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instruments</a:t>
            </a:r>
            <a:endParaRPr lang="nl-NL" sz="1800" dirty="0">
              <a:latin typeface="+mn-lt"/>
              <a:ea typeface="ＭＳ Ｐゴシック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nl-NL" sz="1800" dirty="0">
                <a:latin typeface="+mn-lt"/>
                <a:ea typeface="ＭＳ Ｐゴシック" charset="0"/>
              </a:rPr>
              <a:t>No </a:t>
            </a:r>
            <a:r>
              <a:rPr lang="nl-NL" sz="1800" dirty="0" err="1">
                <a:latin typeface="+mn-lt"/>
                <a:ea typeface="ＭＳ Ｐゴシック" charset="0"/>
              </a:rPr>
              <a:t>experience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with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regard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to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valorization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possibilities</a:t>
            </a:r>
            <a:endParaRPr lang="nl-NL" sz="1800" dirty="0">
              <a:latin typeface="+mn-lt"/>
              <a:ea typeface="ＭＳ Ｐゴシック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nl-NL" sz="1800" dirty="0" err="1">
                <a:latin typeface="+mn-lt"/>
                <a:ea typeface="ＭＳ Ｐゴシック" charset="0"/>
              </a:rPr>
              <a:t>Lack</a:t>
            </a:r>
            <a:r>
              <a:rPr lang="nl-NL" sz="1800" dirty="0">
                <a:latin typeface="+mn-lt"/>
                <a:ea typeface="ＭＳ Ｐゴシック" charset="0"/>
              </a:rPr>
              <a:t> of </a:t>
            </a:r>
            <a:r>
              <a:rPr lang="nl-NL" sz="1800" dirty="0" err="1">
                <a:latin typeface="+mn-lt"/>
                <a:ea typeface="ＭＳ Ｐゴシック" charset="0"/>
              </a:rPr>
              <a:t>appreciation</a:t>
            </a:r>
            <a:r>
              <a:rPr lang="nl-NL" sz="1800" dirty="0">
                <a:latin typeface="+mn-lt"/>
                <a:ea typeface="ＭＳ Ｐゴシック" charset="0"/>
              </a:rPr>
              <a:t> in assessment </a:t>
            </a:r>
            <a:r>
              <a:rPr lang="nl-NL" sz="1800" dirty="0" err="1">
                <a:latin typeface="+mn-lt"/>
                <a:ea typeface="ＭＳ Ｐゴシック" charset="0"/>
              </a:rPr>
              <a:t>and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allocation</a:t>
            </a:r>
            <a:r>
              <a:rPr lang="nl-NL" sz="1800" dirty="0">
                <a:latin typeface="+mn-lt"/>
                <a:ea typeface="ＭＳ Ｐゴシック" charset="0"/>
              </a:rPr>
              <a:t> </a:t>
            </a:r>
            <a:r>
              <a:rPr lang="nl-NL" sz="1800" dirty="0" err="1">
                <a:latin typeface="+mn-lt"/>
                <a:ea typeface="ＭＳ Ｐゴシック" charset="0"/>
              </a:rPr>
              <a:t>mechanisms</a:t>
            </a:r>
            <a:endParaRPr lang="nl-NL" sz="1800" dirty="0">
              <a:latin typeface="+mn-lt"/>
              <a:ea typeface="ＭＳ Ｐゴシック" charset="0"/>
            </a:endParaRPr>
          </a:p>
          <a:p>
            <a:pPr marL="11113" lvl="1" indent="0">
              <a:buNone/>
            </a:pPr>
            <a:endParaRPr lang="nl-NL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D7BE04-1D9C-CB43-9C44-CF6EDDAA4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031" y="205273"/>
            <a:ext cx="2177352" cy="308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CC957-1340-8D41-AF0B-9F7DD6018D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3F952B1B-EA98-3C43-BE9E-2C7424DA4040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8D0FB1-79C9-4841-8EA2-92268235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4292" y="1459198"/>
            <a:ext cx="7152353" cy="34671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Profliferation</a:t>
            </a:r>
            <a:r>
              <a:rPr lang="en-US" dirty="0"/>
              <a:t> of debates, proliferation of experiments, models, approaches… (see next slide)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elements associated with pursuing SIUR successfully (cf. e.g. Matt et al. 2017; </a:t>
            </a:r>
            <a:r>
              <a:rPr lang="en-US" dirty="0" err="1"/>
              <a:t>Muhonen</a:t>
            </a:r>
            <a:r>
              <a:rPr lang="en-US" dirty="0"/>
              <a:t>, </a:t>
            </a:r>
            <a:r>
              <a:rPr lang="en-US" dirty="0" err="1"/>
              <a:t>Benneworth</a:t>
            </a:r>
            <a:r>
              <a:rPr lang="en-US" dirty="0"/>
              <a:t>, and Olmos- </a:t>
            </a:r>
            <a:r>
              <a:rPr lang="en-US" dirty="0" err="1"/>
              <a:t>Peñuela</a:t>
            </a:r>
            <a:r>
              <a:rPr lang="en-US" dirty="0"/>
              <a:t> 2019)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involvement of societal stakeholders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interdisciplinary research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longer term research perspectives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non-academic dissemination of research findings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Danger of simplistic models and poor indicators (what? why? for whom?...) </a:t>
            </a:r>
            <a:r>
              <a:rPr lang="en-US" dirty="0">
                <a:sym typeface="Wingdings" pitchFamily="2" charset="2"/>
              </a:rPr>
              <a:t> detrimental effects on research/</a:t>
            </a:r>
            <a:r>
              <a:rPr lang="en-US" dirty="0" err="1">
                <a:sym typeface="Wingdings" pitchFamily="2" charset="2"/>
              </a:rPr>
              <a:t>ers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576A3E-2A0F-F94E-902D-F00700F29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711463"/>
            <a:ext cx="9905386" cy="341050"/>
          </a:xfrm>
        </p:spPr>
        <p:txBody>
          <a:bodyPr/>
          <a:lstStyle/>
          <a:p>
            <a:r>
              <a:rPr lang="en-US" dirty="0"/>
              <a:t>3. Measuring the societal impact of university research?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CCD89D-A833-C14B-908E-5E58B804F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695" y="1209368"/>
            <a:ext cx="3960163" cy="38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0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932EA4-2621-AB41-B548-010A1FAC26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58DC5B0D-2387-5346-B73D-EF67B53200BA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7A6FD-EB4B-EB4D-BA50-84211B402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642551"/>
            <a:ext cx="3399323" cy="48146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Overview of main methods and tools for the assessment of societal impact of university research 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see Smit, J.P. &amp; Hessels, L.K., Research Evaluation, 2021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see working note ECOOM,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Altmetrics</a:t>
            </a:r>
            <a:endParaRPr lang="en-US" sz="1600" dirty="0"/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Impact Pathways and </a:t>
            </a:r>
            <a:br>
              <a:rPr lang="en-US" sz="1600" dirty="0"/>
            </a:br>
            <a:r>
              <a:rPr lang="en-US" sz="1600" dirty="0"/>
              <a:t>Productive Interactions</a:t>
            </a:r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Hybrid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56BA9-09B1-C74D-AFC1-670D138EB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202" y="1004803"/>
            <a:ext cx="8015347" cy="42013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336681D-AE47-D64A-979C-059CDCB5DDD4}"/>
              </a:ext>
            </a:extLst>
          </p:cNvPr>
          <p:cNvSpPr/>
          <p:nvPr/>
        </p:nvSpPr>
        <p:spPr>
          <a:xfrm>
            <a:off x="1076632" y="3097162"/>
            <a:ext cx="3023419" cy="271370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176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E2F45D-82CF-1C40-A19B-8A4F0456CA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446A4597-D22A-5C4F-974D-22E2677BD667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76F868-1A08-6F41-A99D-AD7D85314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040" y="1208172"/>
            <a:ext cx="5824999" cy="466168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Flanders 2021-…?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indicators/models for the evaluation of societal impact of university research yet (although valorization or ‘societal finality of research’ are considered, e.g. FWO-</a:t>
            </a:r>
            <a:r>
              <a:rPr lang="en-US" dirty="0" err="1"/>
              <a:t>Vlaanderen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ECOOM (2019-2023: 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Exploratory research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Attribution and contribution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Casestudies</a:t>
            </a:r>
            <a:r>
              <a:rPr lang="en-US" dirty="0"/>
              <a:t> focusing on:</a:t>
            </a:r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US" dirty="0"/>
              <a:t>(social) media </a:t>
            </a:r>
            <a:r>
              <a:rPr lang="en-US" dirty="0" err="1"/>
              <a:t>mentionings</a:t>
            </a:r>
            <a:r>
              <a:rPr lang="en-US" dirty="0"/>
              <a:t> (A)</a:t>
            </a:r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US" dirty="0"/>
              <a:t>policy documents </a:t>
            </a:r>
            <a:r>
              <a:rPr lang="en-US" dirty="0" err="1"/>
              <a:t>mentionings</a:t>
            </a:r>
            <a:r>
              <a:rPr lang="en-US" dirty="0"/>
              <a:t> (A)</a:t>
            </a:r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US" dirty="0"/>
              <a:t>registering productive interactions and pathways (C)</a:t>
            </a:r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US" dirty="0"/>
              <a:t>involvements in SDG research (C)</a:t>
            </a:r>
          </a:p>
          <a:p>
            <a:pPr marL="957263" lvl="2" indent="-285750">
              <a:buFont typeface="Arial" panose="020B0604020202020204" pitchFamily="34" charset="0"/>
              <a:buChar char="•"/>
            </a:pPr>
            <a:r>
              <a:rPr lang="en-US" dirty="0"/>
              <a:t>difference in disciplines; interdisciplinarity, …</a:t>
            </a:r>
          </a:p>
          <a:p>
            <a:pPr lvl="2" indent="0">
              <a:buNone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new indicator? new model?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A85AA01-FAB9-A941-87A7-E9A17988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711463"/>
            <a:ext cx="5704877" cy="341050"/>
          </a:xfrm>
        </p:spPr>
        <p:txBody>
          <a:bodyPr/>
          <a:lstStyle/>
          <a:p>
            <a:r>
              <a:rPr lang="en-US" dirty="0"/>
              <a:t>4. ECOOM – The </a:t>
            </a:r>
            <a:r>
              <a:rPr lang="en-US" dirty="0" err="1"/>
              <a:t>Flmemish</a:t>
            </a:r>
            <a:r>
              <a:rPr lang="en-US" dirty="0"/>
              <a:t> Case (II)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FFCFA-AC92-444A-97EC-995336798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616" y="2344993"/>
            <a:ext cx="5189384" cy="2496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D7BCA5-FDF1-6C48-8ACF-7F4E1B468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757" y="2934928"/>
            <a:ext cx="2751802" cy="13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7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223AB-F3BA-4A4A-9A08-61BC120551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6889FAAC-3C7F-B04E-B746-A6C1E2795C1F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D05CD-A234-9946-92E1-E2C04F0A5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5304" y="1165121"/>
            <a:ext cx="4993339" cy="3510117"/>
          </a:xfrm>
        </p:spPr>
        <p:txBody>
          <a:bodyPr/>
          <a:lstStyle/>
          <a:p>
            <a:r>
              <a:rPr lang="en-US" sz="2800" dirty="0"/>
              <a:t>                                            </a:t>
            </a:r>
            <a:r>
              <a:rPr lang="en-US" sz="2800" dirty="0">
                <a:hlinkClick r:id="rId2"/>
              </a:rPr>
              <a:t>walter.ysebaert@vub.be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   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25F49-6E02-D447-A60A-19C880EE3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2" y="839224"/>
            <a:ext cx="38100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5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"/>
            <a:ext cx="12130370" cy="4884070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584" y="0"/>
            <a:ext cx="12190833" cy="5002305"/>
          </a:xfrm>
          <a:prstGeom prst="rect">
            <a:avLst/>
          </a:prstGeom>
          <a:solidFill>
            <a:schemeClr val="accent1">
              <a:alpha val="52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-25974" y="4878673"/>
            <a:ext cx="12192000" cy="1979327"/>
          </a:xfrm>
          <a:prstGeom prst="rect">
            <a:avLst/>
          </a:prstGeom>
          <a:solidFill>
            <a:schemeClr val="bg1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" y="5346442"/>
            <a:ext cx="3189618" cy="1124340"/>
          </a:xfrm>
          <a:prstGeom prst="rect">
            <a:avLst/>
          </a:prstGeom>
        </p:spPr>
      </p:pic>
      <p:sp>
        <p:nvSpPr>
          <p:cNvPr id="11" name="Vrije vorm 10"/>
          <p:cNvSpPr/>
          <p:nvPr/>
        </p:nvSpPr>
        <p:spPr>
          <a:xfrm>
            <a:off x="9546040" y="-21143"/>
            <a:ext cx="2645960" cy="6866513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eperen 13"/>
          <p:cNvGrpSpPr/>
          <p:nvPr/>
        </p:nvGrpSpPr>
        <p:grpSpPr>
          <a:xfrm>
            <a:off x="1640542" y="1589366"/>
            <a:ext cx="6589057" cy="1665050"/>
            <a:chOff x="7390039" y="2172107"/>
            <a:chExt cx="5647698" cy="1433613"/>
          </a:xfrm>
        </p:grpSpPr>
        <p:sp>
          <p:nvSpPr>
            <p:cNvPr id="24" name="Rechthoek 23"/>
            <p:cNvSpPr/>
            <p:nvPr/>
          </p:nvSpPr>
          <p:spPr>
            <a:xfrm>
              <a:off x="7390039" y="2172107"/>
              <a:ext cx="5647698" cy="1433612"/>
            </a:xfrm>
            <a:prstGeom prst="rect">
              <a:avLst/>
            </a:prstGeom>
            <a:solidFill>
              <a:srgbClr val="00329F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3" name="Tijdelijke aanduiding voor tekst 17"/>
            <p:cNvSpPr txBox="1">
              <a:spLocks/>
            </p:cNvSpPr>
            <p:nvPr/>
          </p:nvSpPr>
          <p:spPr>
            <a:xfrm rot="10800000">
              <a:off x="12456024" y="2172108"/>
              <a:ext cx="581712" cy="1433612"/>
            </a:xfrm>
            <a:prstGeom prst="rtTriangle">
              <a:avLst/>
            </a:prstGeom>
            <a:solidFill>
              <a:schemeClr val="accent2"/>
            </a:solidFill>
          </p:spPr>
          <p:txBody>
            <a:bodyPr vert="horz" lIns="9000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1000"/>
                </a:spcAft>
                <a:buFont typeface="Arial" charset="0"/>
                <a:buNone/>
                <a:defRPr sz="1600" kern="120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268288" indent="-257175" algn="l" defTabSz="914377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rgbClr val="FF5000"/>
                </a:buClr>
                <a:buSzPct val="90000"/>
                <a:buFont typeface="LucidaGrande" charset="0"/>
                <a:buChar char="▶︎"/>
                <a:tabLst/>
                <a:defRPr sz="1400" kern="120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671513" indent="-220663" algn="l" defTabSz="914377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bg1">
                    <a:lumMod val="50000"/>
                  </a:schemeClr>
                </a:buClr>
                <a:buSzPct val="90000"/>
                <a:buFont typeface="LucidaGrande" charset="0"/>
                <a:buChar char="▶︎"/>
                <a:tabLst/>
                <a:defRPr sz="1400" kern="120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073150" indent="-219075" algn="l" defTabSz="914377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rgbClr val="FF5000"/>
                </a:buClr>
                <a:buFont typeface="Arial"/>
                <a:buChar char="•"/>
                <a:tabLst/>
                <a:defRPr sz="1400" kern="120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1244600" indent="0" algn="l" defTabSz="914377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bg1">
                    <a:lumMod val="50000"/>
                  </a:schemeClr>
                </a:buClr>
                <a:buFont typeface="Arial"/>
                <a:buNone/>
                <a:tabLst/>
                <a:defRPr sz="1400" kern="1200" baseline="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100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endParaRPr>
            </a:p>
          </p:txBody>
        </p:sp>
      </p:grp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25362" r="13014" b="37893"/>
          <a:stretch/>
        </p:blipFill>
        <p:spPr>
          <a:xfrm>
            <a:off x="1995360" y="1623589"/>
            <a:ext cx="4607146" cy="141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44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Kara </a:t>
            </a:r>
            <a:r>
              <a:rPr lang="nl-NL" sz="33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Scally</a:t>
            </a: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-Irvine</a:t>
            </a:r>
          </a:p>
          <a:p>
            <a:pPr algn="ctr">
              <a:spcAft>
                <a:spcPts val="18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Board Member, Aotearoa New Zealand Evaluation Association</a:t>
            </a: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2944369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8976" y="316892"/>
            <a:ext cx="2587718" cy="8970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87151" y="0"/>
            <a:ext cx="10274157" cy="6858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51119" y="2535985"/>
            <a:ext cx="5334000" cy="992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3808"/>
              </a:lnSpc>
              <a:defRPr/>
            </a:pPr>
            <a:r>
              <a:rPr lang="en-US" sz="4800" dirty="0">
                <a:solidFill>
                  <a:srgbClr val="625E56"/>
                </a:solidFill>
                <a:latin typeface="Montserrat Semi-Bold Bold"/>
              </a:rPr>
              <a:t>AESIS</a:t>
            </a:r>
          </a:p>
          <a:p>
            <a:pPr algn="r" defTabSz="609630">
              <a:lnSpc>
                <a:spcPts val="3808"/>
              </a:lnSpc>
              <a:defRPr/>
            </a:pPr>
            <a:endParaRPr lang="en-US" sz="4800" dirty="0">
              <a:solidFill>
                <a:srgbClr val="625E56"/>
              </a:solidFill>
              <a:latin typeface="Montserrat Semi-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35361" y="3124507"/>
            <a:ext cx="6124359" cy="2097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223"/>
              </a:lnSpc>
              <a:defRPr/>
            </a:pPr>
            <a:r>
              <a:rPr lang="en-US" sz="2667" b="1" cap="small" dirty="0">
                <a:solidFill>
                  <a:srgbClr val="62C4B4"/>
                </a:solidFill>
                <a:latin typeface="Montserrat SemiBold" pitchFamily="2" charset="77"/>
              </a:rPr>
              <a:t>IMPACT OF SOCIAL SCIENCE &amp; HUMANITIES CONFERENCE 2021</a:t>
            </a:r>
          </a:p>
          <a:p>
            <a:pPr algn="r" defTabSz="609630">
              <a:lnSpc>
                <a:spcPts val="4223"/>
              </a:lnSpc>
              <a:defRPr/>
            </a:pPr>
            <a:endParaRPr lang="en-US" sz="800" i="1" dirty="0">
              <a:solidFill>
                <a:srgbClr val="62C4B4"/>
              </a:solidFill>
              <a:latin typeface="Montserrat Light" pitchFamily="2" charset="77"/>
            </a:endParaRPr>
          </a:p>
          <a:p>
            <a:pPr algn="r" defTabSz="609630">
              <a:lnSpc>
                <a:spcPts val="4223"/>
              </a:lnSpc>
              <a:defRPr/>
            </a:pPr>
            <a:r>
              <a:rPr lang="en-US" sz="2667" i="1" dirty="0">
                <a:solidFill>
                  <a:srgbClr val="62C4B4"/>
                </a:solidFill>
                <a:latin typeface="Montserrat Light" pitchFamily="2" charset="77"/>
              </a:rPr>
              <a:t>Evaluating SSHA impact on society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BA59084-44E2-9F4F-A6BA-2134FDA5BE76}"/>
              </a:ext>
            </a:extLst>
          </p:cNvPr>
          <p:cNvSpPr txBox="1"/>
          <p:nvPr/>
        </p:nvSpPr>
        <p:spPr>
          <a:xfrm>
            <a:off x="2303579" y="5469158"/>
            <a:ext cx="4134952" cy="13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3718"/>
              </a:lnSpc>
              <a:defRPr/>
            </a:pPr>
            <a:r>
              <a:rPr lang="en-US" sz="2253" dirty="0">
                <a:solidFill>
                  <a:srgbClr val="444440"/>
                </a:solidFill>
                <a:latin typeface="Glacial Indifference" pitchFamily="2" charset="0"/>
              </a:rPr>
              <a:t>13 October 2021</a:t>
            </a:r>
          </a:p>
          <a:p>
            <a:pPr algn="r" defTabSz="609630">
              <a:lnSpc>
                <a:spcPts val="3718"/>
              </a:lnSpc>
              <a:defRPr/>
            </a:pPr>
            <a:r>
              <a:rPr lang="en-US" sz="2253" dirty="0">
                <a:solidFill>
                  <a:srgbClr val="444440"/>
                </a:solidFill>
                <a:latin typeface="Glacial Indifference" pitchFamily="2" charset="0"/>
              </a:rPr>
              <a:t>AUTHOR: </a:t>
            </a:r>
            <a:r>
              <a:rPr lang="en-US" sz="2253" b="1" dirty="0">
                <a:solidFill>
                  <a:srgbClr val="444440"/>
                </a:solidFill>
                <a:latin typeface="Glacial Indifference" pitchFamily="2" charset="0"/>
              </a:rPr>
              <a:t>Dr</a:t>
            </a:r>
            <a:r>
              <a:rPr lang="en-US" sz="2253" dirty="0">
                <a:solidFill>
                  <a:srgbClr val="444440"/>
                </a:solidFill>
                <a:latin typeface="Glacial Indifference" pitchFamily="2" charset="0"/>
              </a:rPr>
              <a:t> </a:t>
            </a:r>
            <a:r>
              <a:rPr lang="en-US" sz="2253" b="1" dirty="0">
                <a:solidFill>
                  <a:srgbClr val="444440"/>
                </a:solidFill>
                <a:latin typeface="Glacial Indifference" pitchFamily="2" charset="0"/>
              </a:rPr>
              <a:t>Kara Scally-Irvine</a:t>
            </a:r>
          </a:p>
          <a:p>
            <a:pPr algn="r" defTabSz="609630">
              <a:lnSpc>
                <a:spcPts val="3718"/>
              </a:lnSpc>
              <a:defRPr/>
            </a:pPr>
            <a:endParaRPr lang="en-US" sz="2253" dirty="0">
              <a:solidFill>
                <a:srgbClr val="444440"/>
              </a:solidFill>
              <a:latin typeface="Glacial Indifference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A70EEB-EADE-7047-8163-AFCE9175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z="80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19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A5A8A31-47B3-7D4E-B1D6-024275874E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62"/>
                    </a14:imgEffect>
                    <a14:imgEffect>
                      <a14:saturation sat="0"/>
                    </a14:imgEffect>
                    <a14:imgEffect>
                      <a14:brightnessContrast bright="37000" contrast="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0800000">
            <a:off x="6960096" y="-651453"/>
            <a:ext cx="6529498" cy="6529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37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200046" y="1424093"/>
            <a:ext cx="1" cy="5338108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222993" y="-6564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rgbClr val="820000"/>
                </a:solidFill>
                <a:latin typeface="Garamond" panose="02020404030301010803" pitchFamily="18" charset="0"/>
              </a:rPr>
              <a:t>Andrew Plume (Chair): President, International Center for the Study of Research (ICSR) &amp; Senior Director of Research Evaluation, Elsevier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820000"/>
                </a:solidFill>
                <a:latin typeface="Garamond" panose="02020404030301010803" pitchFamily="18" charset="0"/>
              </a:rPr>
              <a:t>Walter </a:t>
            </a:r>
            <a:r>
              <a:rPr lang="en-US" sz="14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Ysebaert</a:t>
            </a:r>
            <a:r>
              <a:rPr lang="en-US" sz="1400" b="1" dirty="0">
                <a:solidFill>
                  <a:srgbClr val="820000"/>
                </a:solidFill>
                <a:latin typeface="Garamond" panose="02020404030301010803" pitchFamily="18" charset="0"/>
              </a:rPr>
              <a:t>: Responsible for ECOOM research domain: Evaluation of societal impact of research, Belgium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820000"/>
                </a:solidFill>
                <a:latin typeface="Garamond" panose="02020404030301010803" pitchFamily="18" charset="0"/>
              </a:rPr>
              <a:t>Kara </a:t>
            </a:r>
            <a:r>
              <a:rPr lang="en-US" sz="14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Scally</a:t>
            </a:r>
            <a:r>
              <a:rPr lang="en-US" sz="1400" b="1" dirty="0">
                <a:solidFill>
                  <a:srgbClr val="820000"/>
                </a:solidFill>
                <a:latin typeface="Garamond" panose="02020404030301010803" pitchFamily="18" charset="0"/>
              </a:rPr>
              <a:t>-Irvine: Board Member, Aotearoa New Zealand Evaluation Association</a:t>
            </a: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20" y="3133762"/>
            <a:ext cx="1998416" cy="2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154471"/>
            <a:ext cx="5007662" cy="2316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60400" y="1516944"/>
            <a:ext cx="3947435" cy="406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933" dirty="0">
                <a:solidFill>
                  <a:srgbClr val="FFFFFF">
                    <a:lumMod val="65000"/>
                  </a:srgbClr>
                </a:solidFill>
                <a:latin typeface="Montserrat Semi-Bold"/>
              </a:rPr>
              <a:t>About 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4583" y="2159000"/>
            <a:ext cx="4774225" cy="422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6519" lvl="1" indent="-243259" defTabSz="609630">
              <a:lnSpc>
                <a:spcPts val="3718"/>
              </a:lnSpc>
              <a:buFont typeface="Arial"/>
              <a:buChar char="•"/>
            </a:pPr>
            <a:r>
              <a:rPr lang="en-US" sz="2253" b="1" dirty="0">
                <a:solidFill>
                  <a:srgbClr val="444440"/>
                </a:solidFill>
                <a:latin typeface="Glacial Indifference"/>
              </a:rPr>
              <a:t>Mixed background</a:t>
            </a:r>
          </a:p>
          <a:p>
            <a:pPr marL="791334" lvl="2" indent="-243259" defTabSz="609630">
              <a:lnSpc>
                <a:spcPts val="3718"/>
              </a:lnSpc>
              <a:buFont typeface="Arial"/>
              <a:buChar char="•"/>
            </a:pPr>
            <a:r>
              <a:rPr lang="en-US" sz="2253" dirty="0">
                <a:solidFill>
                  <a:srgbClr val="444440"/>
                </a:solidFill>
                <a:latin typeface="Glacial Indifference" pitchFamily="2" charset="0"/>
              </a:rPr>
              <a:t>PhD in quantitative and qualitative research</a:t>
            </a:r>
          </a:p>
          <a:p>
            <a:pPr marL="791334" lvl="2" indent="-243259" defTabSz="609630">
              <a:lnSpc>
                <a:spcPts val="3718"/>
              </a:lnSpc>
              <a:buFont typeface="Arial"/>
              <a:buChar char="•"/>
            </a:pPr>
            <a:endParaRPr lang="en-US" sz="2253" dirty="0">
              <a:solidFill>
                <a:srgbClr val="444440"/>
              </a:solidFill>
              <a:latin typeface="Glacial Indifference"/>
            </a:endParaRPr>
          </a:p>
          <a:p>
            <a:pPr marL="486519" lvl="1" indent="-243259" defTabSz="609630">
              <a:lnSpc>
                <a:spcPts val="3718"/>
              </a:lnSpc>
              <a:buFont typeface="Arial"/>
              <a:buChar char="•"/>
            </a:pPr>
            <a:r>
              <a:rPr lang="en-US" sz="2253" b="1" dirty="0">
                <a:solidFill>
                  <a:srgbClr val="444440"/>
                </a:solidFill>
                <a:latin typeface="Glacial Indifference"/>
              </a:rPr>
              <a:t>Working as an evaluator in New Zealand for 10 years </a:t>
            </a:r>
          </a:p>
          <a:p>
            <a:pPr marL="791334" lvl="2" indent="-243259" defTabSz="609630">
              <a:lnSpc>
                <a:spcPts val="3718"/>
              </a:lnSpc>
              <a:buFont typeface="Arial"/>
              <a:buChar char="•"/>
            </a:pPr>
            <a:r>
              <a:rPr lang="en-US" sz="2253" dirty="0">
                <a:solidFill>
                  <a:srgbClr val="444440"/>
                </a:solidFill>
                <a:latin typeface="Glacial Indifference"/>
              </a:rPr>
              <a:t>Active member of the evaluation community (NZ and Australia)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541384" y="447360"/>
            <a:ext cx="84374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CONTEXT</a:t>
            </a:r>
          </a:p>
        </p:txBody>
      </p:sp>
      <p:pic>
        <p:nvPicPr>
          <p:cNvPr id="8" name="Picture 7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32503BE1-56FA-1541-91BD-231AA8FA73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544" y="303792"/>
            <a:ext cx="3099809" cy="3099809"/>
          </a:xfrm>
          <a:prstGeom prst="ellipse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7792665-CD93-EF42-830B-C9B90C82F6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515" y="3961196"/>
            <a:ext cx="2176958" cy="1537377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F6E60C4-23DC-3641-A721-3C49C24006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526" y="5529009"/>
            <a:ext cx="1612674" cy="10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154471"/>
            <a:ext cx="5007662" cy="2316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5123" y="1982069"/>
            <a:ext cx="8027888" cy="1395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8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Which </a:t>
            </a:r>
            <a:r>
              <a:rPr lang="en-US" sz="1867" b="1" i="1" dirty="0">
                <a:solidFill>
                  <a:srgbClr val="FFFFFF">
                    <a:lumMod val="65000"/>
                  </a:srgbClr>
                </a:solidFill>
                <a:latin typeface="Montserrat ExtraBold" pitchFamily="2" charset="77"/>
              </a:rPr>
              <a:t>metrics</a:t>
            </a:r>
            <a:r>
              <a:rPr lang="en-US" sz="18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 exist to effectively </a:t>
            </a:r>
            <a:r>
              <a:rPr lang="en-US" sz="1867" b="1" i="1" dirty="0">
                <a:solidFill>
                  <a:srgbClr val="FFFFFF">
                    <a:lumMod val="65000"/>
                  </a:srgbClr>
                </a:solidFill>
                <a:latin typeface="Montserrat ExtraBold" pitchFamily="2" charset="77"/>
              </a:rPr>
              <a:t>demonstrate the impact of SSHA research</a:t>
            </a:r>
            <a:r>
              <a:rPr lang="en-US" sz="18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, </a:t>
            </a:r>
          </a:p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8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and</a:t>
            </a:r>
          </a:p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867" b="1" i="1" dirty="0">
                <a:solidFill>
                  <a:srgbClr val="FFFFFF">
                    <a:lumMod val="65000"/>
                  </a:srgbClr>
                </a:solidFill>
                <a:latin typeface="Montserrat ExtraBold" pitchFamily="2" charset="77"/>
              </a:rPr>
              <a:t>what</a:t>
            </a:r>
            <a:r>
              <a:rPr lang="en-US" sz="18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 are the </a:t>
            </a:r>
            <a:r>
              <a:rPr lang="en-US" sz="1867" b="1" i="1" dirty="0">
                <a:solidFill>
                  <a:srgbClr val="FFFFFF">
                    <a:lumMod val="65000"/>
                  </a:srgbClr>
                </a:solidFill>
                <a:latin typeface="Montserrat ExtraBold" pitchFamily="2" charset="77"/>
              </a:rPr>
              <a:t>differences and challenges </a:t>
            </a:r>
            <a:r>
              <a:rPr lang="en-US" sz="18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for </a:t>
            </a:r>
            <a:r>
              <a:rPr lang="en-US" sz="1867" b="1" i="1" dirty="0">
                <a:solidFill>
                  <a:srgbClr val="FFFFFF">
                    <a:lumMod val="65000"/>
                  </a:srgbClr>
                </a:solidFill>
                <a:latin typeface="Montserrat ExtraBold" pitchFamily="2" charset="77"/>
              </a:rPr>
              <a:t>choosing</a:t>
            </a:r>
            <a:r>
              <a:rPr lang="en-US" sz="18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 quantitative and/or qualitative </a:t>
            </a:r>
            <a:r>
              <a:rPr lang="en-US" sz="1867" b="1" i="1" dirty="0">
                <a:solidFill>
                  <a:srgbClr val="FFFFFF">
                    <a:lumMod val="65000"/>
                  </a:srgbClr>
                </a:solidFill>
                <a:latin typeface="Montserrat ExtraBold" pitchFamily="2" charset="77"/>
              </a:rPr>
              <a:t>measures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5124" y="3582615"/>
            <a:ext cx="6384709" cy="308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3259" lvl="1" defTabSz="609630">
              <a:lnSpc>
                <a:spcPts val="3185"/>
              </a:lnSpc>
            </a:pPr>
            <a:r>
              <a:rPr lang="en-US" sz="2253" b="1" dirty="0">
                <a:solidFill>
                  <a:srgbClr val="444440"/>
                </a:solidFill>
                <a:latin typeface="Glacial Indifference"/>
              </a:rPr>
              <a:t>I bring my evaluation lens to this.</a:t>
            </a:r>
          </a:p>
          <a:p>
            <a:pPr marL="243259" lvl="1" defTabSz="609630">
              <a:lnSpc>
                <a:spcPts val="3185"/>
              </a:lnSpc>
            </a:pPr>
            <a:r>
              <a:rPr lang="en-US" sz="2253" b="1" dirty="0">
                <a:solidFill>
                  <a:srgbClr val="444440"/>
                </a:solidFill>
                <a:latin typeface="Glacial Indifference"/>
              </a:rPr>
              <a:t>For me, answering this question is first thinking about….</a:t>
            </a:r>
          </a:p>
          <a:p>
            <a:pPr marL="486519" lvl="1" indent="-243259" defTabSz="609630">
              <a:lnSpc>
                <a:spcPts val="3718"/>
              </a:lnSpc>
              <a:buFont typeface="Arial"/>
              <a:buChar char="•"/>
            </a:pPr>
            <a:r>
              <a:rPr lang="en-US" sz="2253" dirty="0">
                <a:solidFill>
                  <a:srgbClr val="444440"/>
                </a:solidFill>
                <a:latin typeface="Glacial Indifference"/>
              </a:rPr>
              <a:t>Context</a:t>
            </a:r>
          </a:p>
          <a:p>
            <a:pPr marL="486519" lvl="1" indent="-243259" defTabSz="609630">
              <a:lnSpc>
                <a:spcPts val="3718"/>
              </a:lnSpc>
              <a:buFont typeface="Arial"/>
              <a:buChar char="•"/>
            </a:pPr>
            <a:r>
              <a:rPr lang="en-US" sz="2253" dirty="0">
                <a:solidFill>
                  <a:srgbClr val="444440"/>
                </a:solidFill>
                <a:latin typeface="Glacial Indifference"/>
              </a:rPr>
              <a:t>Values</a:t>
            </a:r>
          </a:p>
          <a:p>
            <a:pPr marL="486519" lvl="1" indent="-243259" defTabSz="609630">
              <a:lnSpc>
                <a:spcPts val="3718"/>
              </a:lnSpc>
              <a:buFont typeface="Arial"/>
              <a:buChar char="•"/>
            </a:pPr>
            <a:r>
              <a:rPr lang="en-US" sz="2253" dirty="0">
                <a:solidFill>
                  <a:srgbClr val="444440"/>
                </a:solidFill>
                <a:latin typeface="Glacial Indifference"/>
              </a:rPr>
              <a:t>Questions </a:t>
            </a:r>
          </a:p>
          <a:p>
            <a:pPr marL="486519" lvl="1" indent="-243259" defTabSz="609630">
              <a:lnSpc>
                <a:spcPts val="3718"/>
              </a:lnSpc>
              <a:buFont typeface="Arial"/>
              <a:buChar char="•"/>
            </a:pPr>
            <a:r>
              <a:rPr lang="en-US" sz="2253" i="1" dirty="0">
                <a:solidFill>
                  <a:srgbClr val="444440"/>
                </a:solidFill>
                <a:latin typeface="Glacial Indifference"/>
              </a:rPr>
              <a:t>Then</a:t>
            </a:r>
            <a:r>
              <a:rPr lang="en-US" sz="2253" dirty="0">
                <a:solidFill>
                  <a:srgbClr val="444440"/>
                </a:solidFill>
                <a:latin typeface="Glacial Indifference"/>
              </a:rPr>
              <a:t> evidence / data / indicators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541384" y="447360"/>
            <a:ext cx="84374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I’m here because….</a:t>
            </a:r>
          </a:p>
        </p:txBody>
      </p:sp>
      <p:pic>
        <p:nvPicPr>
          <p:cNvPr id="8" name="Graphic 7" descr="Magnifying glass with solid fill">
            <a:extLst>
              <a:ext uri="{FF2B5EF4-FFF2-40B4-BE49-F238E27FC236}">
                <a16:creationId xmlns:a16="http://schemas.microsoft.com/office/drawing/2014/main" id="{D66B9A94-6D33-1545-BD6E-EE56C2BB2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1755" y="3813043"/>
            <a:ext cx="1575791" cy="157579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31B4E95-0F26-7A48-8D16-D631147344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grayscl/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62"/>
                    </a14:imgEffect>
                    <a14:imgEffect>
                      <a14:saturation sat="0"/>
                    </a14:imgEffect>
                    <a14:imgEffect>
                      <a14:brightnessContrast bright="37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399650" y="25400"/>
            <a:ext cx="1751378" cy="17513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869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8B8D6E64-F145-694F-9808-ABEC7FD8C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399976"/>
            <a:ext cx="5007662" cy="231605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FB8211BD-A325-5848-944A-4397CF65D630}"/>
              </a:ext>
            </a:extLst>
          </p:cNvPr>
          <p:cNvSpPr txBox="1"/>
          <p:nvPr/>
        </p:nvSpPr>
        <p:spPr>
          <a:xfrm>
            <a:off x="414972" y="302831"/>
            <a:ext cx="84374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200" dirty="0">
                <a:solidFill>
                  <a:srgbClr val="62C4B4"/>
                </a:solidFill>
                <a:latin typeface="Montserrat Semi-Bold Bold"/>
              </a:rPr>
              <a:t>IMPACT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90742FE-B58C-5244-9271-268400B33216}"/>
              </a:ext>
            </a:extLst>
          </p:cNvPr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761DA0E-7B8D-814F-8C12-A15BFF92BB92}"/>
                </a:ext>
              </a:extLst>
            </p:cNvPr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23D28BD5-4F3A-E242-B17A-78430F063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38" name="TextBox 6">
            <a:extLst>
              <a:ext uri="{FF2B5EF4-FFF2-40B4-BE49-F238E27FC236}">
                <a16:creationId xmlns:a16="http://schemas.microsoft.com/office/drawing/2014/main" id="{D6A16674-50D4-C04C-9F4C-A86B54F66235}"/>
              </a:ext>
            </a:extLst>
          </p:cNvPr>
          <p:cNvSpPr txBox="1"/>
          <p:nvPr/>
        </p:nvSpPr>
        <p:spPr>
          <a:xfrm>
            <a:off x="414972" y="896302"/>
            <a:ext cx="4816933" cy="426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2400" i="1" dirty="0">
                <a:solidFill>
                  <a:srgbClr val="62C4B4"/>
                </a:solidFill>
                <a:latin typeface="Montserrat Thin" pitchFamily="2" charset="77"/>
              </a:rPr>
              <a:t>Fundamentally about values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47F51-3C6A-2F4D-A2EB-A4ADAD16E188}"/>
              </a:ext>
            </a:extLst>
          </p:cNvPr>
          <p:cNvSpPr txBox="1"/>
          <p:nvPr/>
        </p:nvSpPr>
        <p:spPr>
          <a:xfrm>
            <a:off x="287355" y="1703731"/>
            <a:ext cx="5344091" cy="4955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3259" lvl="1" defTabSz="609630">
              <a:lnSpc>
                <a:spcPts val="3718"/>
              </a:lnSpc>
            </a:pPr>
            <a:r>
              <a:rPr lang="en-US" sz="2253" b="1" dirty="0">
                <a:solidFill>
                  <a:srgbClr val="444440"/>
                </a:solidFill>
                <a:latin typeface="Glacial Indifference"/>
              </a:rPr>
              <a:t>Values (and therefore impact) is a human construct</a:t>
            </a:r>
          </a:p>
          <a:p>
            <a:pPr marL="548075" lvl="1" indent="-304815" defTabSz="609630">
              <a:lnSpc>
                <a:spcPts val="3118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444440"/>
                </a:solidFill>
                <a:latin typeface="Glacial Indifference"/>
              </a:rPr>
              <a:t>What is considered important in this context?</a:t>
            </a:r>
          </a:p>
          <a:p>
            <a:pPr marL="548075" lvl="1" indent="-304815" defTabSz="609630">
              <a:lnSpc>
                <a:spcPts val="3118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444440"/>
                </a:solidFill>
                <a:latin typeface="Glacial Indifference"/>
              </a:rPr>
              <a:t>Who defined/determines what is important?</a:t>
            </a:r>
          </a:p>
          <a:p>
            <a:pPr marL="548075" lvl="1" indent="-304815" defTabSz="609630">
              <a:lnSpc>
                <a:spcPts val="3118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444440"/>
                </a:solidFill>
                <a:latin typeface="Glacial Indifference"/>
              </a:rPr>
              <a:t>How would we know, and what is considered legitimate and credible ‘evidence’ in that context?</a:t>
            </a:r>
          </a:p>
          <a:p>
            <a:pPr marL="548075" lvl="1" indent="-304815" defTabSz="609630">
              <a:lnSpc>
                <a:spcPts val="3118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444440"/>
                </a:solidFill>
                <a:latin typeface="Glacial Indifference"/>
              </a:rPr>
              <a:t>Whose voices or perspectives AREN’T captured / represented?</a:t>
            </a:r>
          </a:p>
          <a:p>
            <a:pPr marL="548075" lvl="1" indent="-304815" defTabSz="609630">
              <a:lnSpc>
                <a:spcPts val="3718"/>
              </a:lnSpc>
              <a:buFont typeface="Arial" panose="020B0604020202020204" pitchFamily="34" charset="0"/>
              <a:buChar char="•"/>
            </a:pPr>
            <a:endParaRPr lang="en-US" sz="2253" dirty="0">
              <a:solidFill>
                <a:srgbClr val="444440"/>
              </a:solidFill>
              <a:latin typeface="Glacial Indifference"/>
            </a:endParaRPr>
          </a:p>
        </p:txBody>
      </p:sp>
      <p:pic>
        <p:nvPicPr>
          <p:cNvPr id="9" name="Picture 8" descr="A couple of women dancing&#10;&#10;Description automatically generated with low confidence">
            <a:extLst>
              <a:ext uri="{FF2B5EF4-FFF2-40B4-BE49-F238E27FC236}">
                <a16:creationId xmlns:a16="http://schemas.microsoft.com/office/drawing/2014/main" id="{65F1CCAF-541F-B940-8C80-E7A36C1F25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704" y="4073145"/>
            <a:ext cx="2003837" cy="1337668"/>
          </a:xfrm>
          <a:prstGeom prst="rect">
            <a:avLst/>
          </a:prstGeom>
        </p:spPr>
      </p:pic>
      <p:pic>
        <p:nvPicPr>
          <p:cNvPr id="11" name="Picture 10" descr="A person dancing on a stage&#10;&#10;Description automatically generated with medium confidence">
            <a:extLst>
              <a:ext uri="{FF2B5EF4-FFF2-40B4-BE49-F238E27FC236}">
                <a16:creationId xmlns:a16="http://schemas.microsoft.com/office/drawing/2014/main" id="{DF952946-D9B1-E648-8BF2-0699EE0D5C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972" y="1939089"/>
            <a:ext cx="1427273" cy="2049939"/>
          </a:xfrm>
          <a:prstGeom prst="rect">
            <a:avLst/>
          </a:prstGeom>
        </p:spPr>
      </p:pic>
      <p:pic>
        <p:nvPicPr>
          <p:cNvPr id="17" name="Picture 16" descr="A picture containing building, cloudy, day&#10;&#10;Description automatically generated">
            <a:extLst>
              <a:ext uri="{FF2B5EF4-FFF2-40B4-BE49-F238E27FC236}">
                <a16:creationId xmlns:a16="http://schemas.microsoft.com/office/drawing/2014/main" id="{0BC386E2-01C2-C044-9872-F32A2B73FA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284" y="2417125"/>
            <a:ext cx="1427272" cy="2519679"/>
          </a:xfrm>
          <a:prstGeom prst="rect">
            <a:avLst/>
          </a:prstGeom>
        </p:spPr>
      </p:pic>
      <p:pic>
        <p:nvPicPr>
          <p:cNvPr id="19" name="Picture 18" descr="A bee on a flower&#10;&#10;Description automatically generated">
            <a:extLst>
              <a:ext uri="{FF2B5EF4-FFF2-40B4-BE49-F238E27FC236}">
                <a16:creationId xmlns:a16="http://schemas.microsoft.com/office/drawing/2014/main" id="{9C2E0977-7789-8A40-B01E-8A93815489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05"/>
          <a:stretch/>
        </p:blipFill>
        <p:spPr>
          <a:xfrm>
            <a:off x="6313649" y="1668524"/>
            <a:ext cx="1335891" cy="133589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65415B9-5617-044A-A5A0-A9680AC803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518" y="5035517"/>
            <a:ext cx="1776197" cy="133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9A46EA-E789-7C46-8164-DDBC5D7BA8F2}"/>
              </a:ext>
            </a:extLst>
          </p:cNvPr>
          <p:cNvSpPr>
            <a:spLocks noChangeAspect="1"/>
          </p:cNvSpPr>
          <p:nvPr/>
        </p:nvSpPr>
        <p:spPr>
          <a:xfrm>
            <a:off x="4622800" y="-1269140"/>
            <a:ext cx="9398000" cy="9396279"/>
          </a:xfrm>
          <a:prstGeom prst="ellipse">
            <a:avLst/>
          </a:prstGeom>
          <a:solidFill>
            <a:srgbClr val="B6D550">
              <a:alpha val="624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DD02A1E-0D64-8D4B-A58A-5116895B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84722" y="-1"/>
            <a:ext cx="10274157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B7E531B-E992-4C40-A4AE-7FF54F5404EB}"/>
              </a:ext>
            </a:extLst>
          </p:cNvPr>
          <p:cNvSpPr txBox="1"/>
          <p:nvPr/>
        </p:nvSpPr>
        <p:spPr>
          <a:xfrm>
            <a:off x="423506" y="928055"/>
            <a:ext cx="4191429" cy="554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14000"/>
              </a:lnSpc>
              <a:defRPr/>
            </a:pPr>
            <a:r>
              <a:rPr lang="en-US" sz="4800" b="1" dirty="0">
                <a:solidFill>
                  <a:srgbClr val="625E56"/>
                </a:solidFill>
                <a:latin typeface="Montserrat Semi-Bold Bold"/>
              </a:rPr>
              <a:t>QUESTION</a:t>
            </a:r>
          </a:p>
          <a:p>
            <a:pPr defTabSz="609630">
              <a:lnSpc>
                <a:spcPts val="3722"/>
              </a:lnSpc>
              <a:defRPr/>
            </a:pPr>
            <a:endParaRPr lang="en-US" sz="4400" dirty="0">
              <a:solidFill>
                <a:srgbClr val="625E56"/>
              </a:solidFill>
              <a:latin typeface="Montserrat ExtraLight" pitchFamily="2" charset="77"/>
            </a:endParaRPr>
          </a:p>
          <a:p>
            <a:pPr defTabSz="609630">
              <a:lnSpc>
                <a:spcPts val="3722"/>
              </a:lnSpc>
              <a:defRPr/>
            </a:pPr>
            <a:r>
              <a:rPr lang="en-US" sz="2667" i="1" dirty="0">
                <a:solidFill>
                  <a:srgbClr val="625E56"/>
                </a:solidFill>
                <a:latin typeface="Montserrat ExtraLight" pitchFamily="2" charset="77"/>
              </a:rPr>
              <a:t>When you think about any SSHA Indicator or metric, </a:t>
            </a:r>
          </a:p>
          <a:p>
            <a:pPr defTabSz="609630">
              <a:lnSpc>
                <a:spcPts val="3722"/>
              </a:lnSpc>
              <a:defRPr/>
            </a:pPr>
            <a:r>
              <a:rPr lang="en-US" sz="2667" i="1" dirty="0">
                <a:solidFill>
                  <a:srgbClr val="625E56"/>
                </a:solidFill>
                <a:latin typeface="Montserrat ExtraLight" pitchFamily="2" charset="77"/>
              </a:rPr>
              <a:t>have you considered for WHOM the have been developed for?</a:t>
            </a:r>
          </a:p>
          <a:p>
            <a:pPr defTabSz="609630">
              <a:lnSpc>
                <a:spcPts val="3722"/>
              </a:lnSpc>
              <a:defRPr/>
            </a:pPr>
            <a:r>
              <a:rPr lang="en-US" sz="2667" i="1" dirty="0">
                <a:solidFill>
                  <a:srgbClr val="625E56"/>
                </a:solidFill>
                <a:latin typeface="Montserrat ExtraLight" pitchFamily="2" charset="77"/>
              </a:rPr>
              <a:t>Whose values do they reflect? </a:t>
            </a:r>
          </a:p>
          <a:p>
            <a:pPr defTabSz="609630">
              <a:lnSpc>
                <a:spcPts val="3722"/>
              </a:lnSpc>
              <a:defRPr/>
            </a:pPr>
            <a:r>
              <a:rPr lang="en-US" sz="2667" i="1" dirty="0">
                <a:solidFill>
                  <a:srgbClr val="625E56"/>
                </a:solidFill>
                <a:latin typeface="Montserrat ExtraLight" pitchFamily="2" charset="77"/>
              </a:rPr>
              <a:t>What might be missing?</a:t>
            </a:r>
          </a:p>
        </p:txBody>
      </p:sp>
    </p:spTree>
    <p:extLst>
      <p:ext uri="{BB962C8B-B14F-4D97-AF65-F5344CB8AC3E}">
        <p14:creationId xmlns:p14="http://schemas.microsoft.com/office/powerpoint/2010/main" val="3695118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347" y="1169196"/>
            <a:ext cx="5007662" cy="23160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335360" y="266516"/>
            <a:ext cx="8437405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Evidencing the impact of SSHA research in NZ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C093714-8CC3-2F41-8317-30D8DE46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499" y="4017025"/>
            <a:ext cx="1776197" cy="16368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1B5092C-BA4B-6940-BE1A-0DA0316F9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454" y="5897066"/>
            <a:ext cx="2904930" cy="553320"/>
          </a:xfrm>
          <a:prstGeom prst="rect">
            <a:avLst/>
          </a:prstGeom>
        </p:spPr>
      </p:pic>
      <p:pic>
        <p:nvPicPr>
          <p:cNvPr id="16" name="Graphic 15" descr="Dollar with solid fill">
            <a:extLst>
              <a:ext uri="{FF2B5EF4-FFF2-40B4-BE49-F238E27FC236}">
                <a16:creationId xmlns:a16="http://schemas.microsoft.com/office/drawing/2014/main" id="{23A71B40-A49D-8A47-A632-DD0F02816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3499" y="1997672"/>
            <a:ext cx="1776197" cy="1776197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0BC636-E570-4D4B-BD73-B5CD7F1EE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846" y="1408134"/>
            <a:ext cx="3687714" cy="51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4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347" y="1169196"/>
            <a:ext cx="5007662" cy="23160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335360" y="266516"/>
            <a:ext cx="8437405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Evidencing the impact of SSHA research in NZ</a:t>
            </a:r>
          </a:p>
        </p:txBody>
      </p:sp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4A7E4C9B-17D9-434A-A391-67DF9EF81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97" y="1298145"/>
            <a:ext cx="7968208" cy="5559855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74BCF71E-7B56-3243-84CE-93C81C2B29AC}"/>
              </a:ext>
            </a:extLst>
          </p:cNvPr>
          <p:cNvSpPr txBox="1"/>
          <p:nvPr/>
        </p:nvSpPr>
        <p:spPr>
          <a:xfrm>
            <a:off x="4175787" y="688862"/>
            <a:ext cx="3663284" cy="426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2400" i="1" dirty="0">
                <a:solidFill>
                  <a:srgbClr val="62C4B4"/>
                </a:solidFill>
                <a:latin typeface="Montserrat Thin" pitchFamily="2" charset="77"/>
              </a:rPr>
              <a:t>Research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7364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347" y="1169196"/>
            <a:ext cx="5007662" cy="23160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335360" y="266516"/>
            <a:ext cx="8437405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Evidencing the impact of SSHA research in NZ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17F16DE-9D07-BA4A-9A98-FCE6EB74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76" y="1890251"/>
            <a:ext cx="9099162" cy="4288003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D5E8D3E1-2104-E04A-8811-1B2F07FEF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76" y="1880668"/>
            <a:ext cx="9001069" cy="4170092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15D93FCC-1C5B-C248-AA7B-C851162ABA05}"/>
              </a:ext>
            </a:extLst>
          </p:cNvPr>
          <p:cNvSpPr txBox="1"/>
          <p:nvPr/>
        </p:nvSpPr>
        <p:spPr>
          <a:xfrm>
            <a:off x="368791" y="1368682"/>
            <a:ext cx="4816933" cy="426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2400" i="1" dirty="0">
                <a:solidFill>
                  <a:srgbClr val="62C4B4"/>
                </a:solidFill>
                <a:latin typeface="Montserrat Thin" pitchFamily="2" charset="77"/>
              </a:rPr>
              <a:t>SO WHAT??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AF634CE-857A-9740-B7ED-6878DB4AAE28}"/>
              </a:ext>
            </a:extLst>
          </p:cNvPr>
          <p:cNvSpPr txBox="1"/>
          <p:nvPr/>
        </p:nvSpPr>
        <p:spPr>
          <a:xfrm>
            <a:off x="4175787" y="688862"/>
            <a:ext cx="3663284" cy="426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2400" i="1" dirty="0">
                <a:solidFill>
                  <a:srgbClr val="62C4B4"/>
                </a:solidFill>
                <a:latin typeface="Montserrat Thin" pitchFamily="2" charset="77"/>
              </a:rPr>
              <a:t>Research dissemination</a:t>
            </a:r>
          </a:p>
        </p:txBody>
      </p:sp>
    </p:spTree>
    <p:extLst>
      <p:ext uri="{BB962C8B-B14F-4D97-AF65-F5344CB8AC3E}">
        <p14:creationId xmlns:p14="http://schemas.microsoft.com/office/powerpoint/2010/main" val="152619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996" y="1951853"/>
            <a:ext cx="5007662" cy="2316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9350" y="930942"/>
            <a:ext cx="8545733" cy="900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400" i="1" dirty="0">
                <a:solidFill>
                  <a:srgbClr val="62C4B4"/>
                </a:solidFill>
                <a:latin typeface="Montserrat Thin" pitchFamily="2" charset="77"/>
              </a:rPr>
              <a:t>Makes a huge difference to what indicators will be relevant, meaningful, and appropriate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239350" y="347418"/>
            <a:ext cx="84374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IMPACT - HOW DO YOU FRAME IT?</a:t>
            </a:r>
          </a:p>
        </p:txBody>
      </p:sp>
      <p:pic>
        <p:nvPicPr>
          <p:cNvPr id="11" name="Picture 10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0369DB87-8883-9742-8569-840CC043E1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2429974"/>
            <a:ext cx="6110681" cy="40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2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691"/>
            <a:ext cx="5007662" cy="23160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335360" y="266516"/>
            <a:ext cx="84374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EXAMPLE - NZ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49730AC-8A32-6248-9F40-1EADDF8F4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52" y="836712"/>
            <a:ext cx="8197913" cy="57970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D63944-C3C1-1C4B-9EB1-C4FE31B80B29}"/>
              </a:ext>
            </a:extLst>
          </p:cNvPr>
          <p:cNvSpPr/>
          <p:nvPr/>
        </p:nvSpPr>
        <p:spPr>
          <a:xfrm>
            <a:off x="1625809" y="6620304"/>
            <a:ext cx="6096000" cy="2051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630"/>
            <a:r>
              <a:rPr lang="en-US" sz="733" dirty="0">
                <a:solidFill>
                  <a:srgbClr val="000000"/>
                </a:solidFill>
                <a:latin typeface="Glacial Indifference" pitchFamily="2" charset="0"/>
                <a:hlinkClick r:id="rId5"/>
              </a:rPr>
              <a:t>https://www.treasury.govt.nz/information-and-services/nz-economy/higher-living-standards/our-living-standards-framework</a:t>
            </a:r>
            <a:r>
              <a:rPr lang="en-US" sz="733" dirty="0">
                <a:solidFill>
                  <a:srgbClr val="000000"/>
                </a:solidFill>
                <a:latin typeface="Glacial Indifferenc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166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154471"/>
            <a:ext cx="5007662" cy="2316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4250" y="1536902"/>
            <a:ext cx="8939989" cy="406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933" dirty="0" err="1">
                <a:solidFill>
                  <a:srgbClr val="FFFFFF">
                    <a:lumMod val="65000"/>
                  </a:srgbClr>
                </a:solidFill>
                <a:latin typeface="Montserrat Semi-Bold"/>
              </a:rPr>
              <a:t>Te</a:t>
            </a:r>
            <a:r>
              <a:rPr lang="en-US" sz="2933" dirty="0">
                <a:solidFill>
                  <a:srgbClr val="FFFFFF">
                    <a:lumMod val="65000"/>
                  </a:srgbClr>
                </a:solidFill>
                <a:latin typeface="Montserrat Semi-Bold"/>
              </a:rPr>
              <a:t> </a:t>
            </a:r>
            <a:r>
              <a:rPr lang="en-US" sz="2933" dirty="0" err="1">
                <a:solidFill>
                  <a:srgbClr val="FFFFFF">
                    <a:lumMod val="65000"/>
                  </a:srgbClr>
                </a:solidFill>
                <a:latin typeface="Montserrat Semi-Bold"/>
              </a:rPr>
              <a:t>Tiriti</a:t>
            </a:r>
            <a:r>
              <a:rPr lang="en-US" sz="2933" dirty="0">
                <a:solidFill>
                  <a:srgbClr val="FFFFFF">
                    <a:lumMod val="65000"/>
                  </a:srgbClr>
                </a:solidFill>
                <a:latin typeface="Montserrat Semi-Bold"/>
              </a:rPr>
              <a:t> </a:t>
            </a:r>
            <a:r>
              <a:rPr lang="en-US" sz="2933" dirty="0" err="1">
                <a:solidFill>
                  <a:srgbClr val="FFFFFF">
                    <a:lumMod val="65000"/>
                  </a:srgbClr>
                </a:solidFill>
                <a:latin typeface="Montserrat Semi-Bold"/>
              </a:rPr>
              <a:t>Ō</a:t>
            </a:r>
            <a:r>
              <a:rPr lang="en-US" sz="2933" dirty="0">
                <a:solidFill>
                  <a:srgbClr val="FFFFFF">
                    <a:lumMod val="65000"/>
                  </a:srgbClr>
                </a:solidFill>
                <a:latin typeface="Montserrat Semi-Bold"/>
              </a:rPr>
              <a:t> Waitangi | The Treaty of Waitangi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541384" y="447360"/>
            <a:ext cx="84374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A Bi-cultural context</a:t>
            </a:r>
          </a:p>
        </p:txBody>
      </p:sp>
      <p:pic>
        <p:nvPicPr>
          <p:cNvPr id="11" name="Picture 10" descr="A picture containing text, group&#10;&#10;Description automatically generated">
            <a:extLst>
              <a:ext uri="{FF2B5EF4-FFF2-40B4-BE49-F238E27FC236}">
                <a16:creationId xmlns:a16="http://schemas.microsoft.com/office/drawing/2014/main" id="{D31C99A0-25A5-D440-A321-B26C27BFA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13" y="2495003"/>
            <a:ext cx="7183520" cy="2784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AC701F-C6C7-9A44-91BC-D9ABBA4970B7}"/>
              </a:ext>
            </a:extLst>
          </p:cNvPr>
          <p:cNvSpPr/>
          <p:nvPr/>
        </p:nvSpPr>
        <p:spPr>
          <a:xfrm>
            <a:off x="892575" y="5831832"/>
            <a:ext cx="4310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1200" dirty="0">
                <a:solidFill>
                  <a:srgbClr val="000000"/>
                </a:solidFill>
                <a:latin typeface="Glacial Indifference" pitchFamily="2" charset="0"/>
                <a:hlinkClick r:id="rId5"/>
              </a:rPr>
              <a:t>https://www.nzstory.govt.nz/stories/the-treaty-of-waitangi/</a:t>
            </a:r>
            <a:r>
              <a:rPr lang="en-US" sz="1200" dirty="0">
                <a:solidFill>
                  <a:srgbClr val="000000"/>
                </a:solidFill>
                <a:latin typeface="Glacial Indifferenc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087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Walter </a:t>
            </a:r>
            <a:r>
              <a:rPr lang="nl-NL" sz="33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Ysebaert</a:t>
            </a:r>
            <a:endParaRPr lang="nl-NL" sz="33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Responsible for ECOOM research domain: Evaluation of societal impact of research, Belgium</a:t>
            </a: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2186865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669027"/>
            <a:ext cx="5007662" cy="2316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9596" y="5844505"/>
            <a:ext cx="8539193" cy="73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667" dirty="0">
                <a:solidFill>
                  <a:srgbClr val="FFFFFF">
                    <a:lumMod val="65000"/>
                  </a:srgbClr>
                </a:solidFill>
                <a:latin typeface="Montserrat Semi-Bold"/>
              </a:rPr>
              <a:t>Continued colonization when ‘western’ frameworks are imposed or privileged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541384" y="447360"/>
            <a:ext cx="8437405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WELLBEING LOOKS AND IS UNDERSTOOD DIFFERENTLY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AFF5445-72DA-6A4C-8D6F-2B3DB5942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14" y="2075660"/>
            <a:ext cx="4068583" cy="2881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DF1904-0020-864B-AA62-54D72F4F13CC}"/>
              </a:ext>
            </a:extLst>
          </p:cNvPr>
          <p:cNvSpPr txBox="1"/>
          <p:nvPr/>
        </p:nvSpPr>
        <p:spPr>
          <a:xfrm>
            <a:off x="549914" y="5087113"/>
            <a:ext cx="446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800" dirty="0" err="1">
                <a:solidFill>
                  <a:srgbClr val="000000"/>
                </a:solidFill>
                <a:latin typeface="Glacial Indifference" pitchFamily="2" charset="0"/>
              </a:rPr>
              <a:t>Te</a:t>
            </a:r>
            <a:r>
              <a:rPr lang="en-US" sz="800" dirty="0">
                <a:solidFill>
                  <a:srgbClr val="000000"/>
                </a:solidFill>
                <a:latin typeface="Glacial Indifference" pitchFamily="2" charset="0"/>
              </a:rPr>
              <a:t> Whare Taka </a:t>
            </a:r>
            <a:r>
              <a:rPr lang="en-US" sz="800" dirty="0" err="1">
                <a:solidFill>
                  <a:srgbClr val="000000"/>
                </a:solidFill>
                <a:latin typeface="Glacial Indifference" pitchFamily="2" charset="0"/>
              </a:rPr>
              <a:t>Wha</a:t>
            </a:r>
            <a:endParaRPr lang="en-US" sz="800" dirty="0">
              <a:solidFill>
                <a:srgbClr val="000000"/>
              </a:solidFill>
              <a:latin typeface="Glacial Indifference" pitchFamily="2" charset="0"/>
            </a:endParaRPr>
          </a:p>
          <a:p>
            <a:pPr defTabSz="609630"/>
            <a:r>
              <a:rPr lang="en-US" sz="800" dirty="0">
                <a:solidFill>
                  <a:srgbClr val="000000"/>
                </a:solidFill>
                <a:latin typeface="Glacial Indifference" pitchFamily="2" charset="0"/>
                <a:hlinkClick r:id="rId5"/>
              </a:rPr>
              <a:t>https://health.tki.org.nz/Teaching-in-Heath-and-Physical-Education-HPE/HPE-in-the-New-Zealand-curriculum/Health-and-PE-in-the-NZC-1999/Underlying-concepts/Well-being-hauora</a:t>
            </a:r>
            <a:r>
              <a:rPr lang="en-US" sz="800" dirty="0">
                <a:solidFill>
                  <a:srgbClr val="000000"/>
                </a:solidFill>
                <a:latin typeface="Glacial Indifference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CE6DBA-B202-8A42-82FB-C26583E1C22F}"/>
              </a:ext>
            </a:extLst>
          </p:cNvPr>
          <p:cNvSpPr txBox="1"/>
          <p:nvPr/>
        </p:nvSpPr>
        <p:spPr>
          <a:xfrm>
            <a:off x="4760087" y="5151969"/>
            <a:ext cx="4466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800" dirty="0" err="1">
                <a:solidFill>
                  <a:srgbClr val="000000"/>
                </a:solidFill>
                <a:latin typeface="Glacial Indifference" pitchFamily="2" charset="0"/>
              </a:rPr>
              <a:t>Te</a:t>
            </a:r>
            <a:r>
              <a:rPr lang="en-US" sz="800" dirty="0">
                <a:solidFill>
                  <a:srgbClr val="000000"/>
                </a:solidFill>
                <a:latin typeface="Glacial Indifference" pitchFamily="2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Glacial Indifference" pitchFamily="2" charset="0"/>
              </a:rPr>
              <a:t>Whetū</a:t>
            </a:r>
            <a:r>
              <a:rPr lang="en-US" sz="800" dirty="0">
                <a:solidFill>
                  <a:srgbClr val="000000"/>
                </a:solidFill>
                <a:latin typeface="Glacial Indifference" pitchFamily="2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Glacial Indifference" pitchFamily="2" charset="0"/>
              </a:rPr>
              <a:t>Rehua</a:t>
            </a:r>
            <a:endParaRPr lang="en-US" sz="800" dirty="0">
              <a:solidFill>
                <a:srgbClr val="000000"/>
              </a:solidFill>
              <a:latin typeface="Glacial Indifference" pitchFamily="2" charset="0"/>
            </a:endParaRPr>
          </a:p>
          <a:p>
            <a:pPr defTabSz="609630"/>
            <a:r>
              <a:rPr lang="en-US" sz="800" dirty="0">
                <a:solidFill>
                  <a:srgbClr val="000000"/>
                </a:solidFill>
                <a:latin typeface="Glacial Indifference" pitchFamily="2" charset="0"/>
                <a:hlinkClick r:id="rId6"/>
              </a:rPr>
              <a:t>https://sportnz.org.nz/kaupapa-maori/e-tu-maori/te-whetu-rehua/</a:t>
            </a:r>
            <a:r>
              <a:rPr lang="en-US" sz="800" dirty="0">
                <a:solidFill>
                  <a:srgbClr val="000000"/>
                </a:solidFill>
                <a:latin typeface="Glacial Indifference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38EBFA-299A-C24D-B06A-F441D099E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808" y="1776520"/>
            <a:ext cx="2644365" cy="30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1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85442"/>
            <a:ext cx="5007662" cy="23160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335360" y="266516"/>
            <a:ext cx="84374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EXAMPLE – </a:t>
            </a:r>
            <a:r>
              <a:rPr lang="en-US" sz="2667" b="1" dirty="0">
                <a:solidFill>
                  <a:srgbClr val="62C4B4"/>
                </a:solidFill>
                <a:latin typeface="Montserrat Semi-Bold Bold"/>
              </a:rPr>
              <a:t>NZ from a different perspective</a:t>
            </a:r>
            <a:endParaRPr lang="en-US" sz="3600" b="1" dirty="0">
              <a:solidFill>
                <a:srgbClr val="62C4B4"/>
              </a:solidFill>
              <a:latin typeface="Montserrat Semi-Bold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411E4-DDF8-8B49-8EB8-9244AF4CF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14" y="1069814"/>
            <a:ext cx="7527049" cy="5321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458F39-7640-4D44-B199-32876DEB30C9}"/>
              </a:ext>
            </a:extLst>
          </p:cNvPr>
          <p:cNvSpPr/>
          <p:nvPr/>
        </p:nvSpPr>
        <p:spPr>
          <a:xfrm>
            <a:off x="1199456" y="6543384"/>
            <a:ext cx="7527049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en-US" sz="933" dirty="0">
                <a:solidFill>
                  <a:srgbClr val="000000"/>
                </a:solidFill>
                <a:latin typeface="Glacial Indifference" pitchFamily="2" charset="0"/>
                <a:hlinkClick r:id="rId5"/>
              </a:rPr>
              <a:t>https://www.treasury.govt.nz/information-and-services/nz-economy/higher-living-standards/he-ara-waiora</a:t>
            </a:r>
            <a:r>
              <a:rPr lang="en-US" sz="933" dirty="0">
                <a:solidFill>
                  <a:srgbClr val="000000"/>
                </a:solidFill>
                <a:latin typeface="Glacial Indifferenc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664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5">
            <a:extLst>
              <a:ext uri="{FF2B5EF4-FFF2-40B4-BE49-F238E27FC236}">
                <a16:creationId xmlns:a16="http://schemas.microsoft.com/office/drawing/2014/main" id="{8D23B1F2-06A5-E049-94BB-E2CF83C1C4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22299" y="1035960"/>
            <a:ext cx="5033521" cy="232801"/>
          </a:xfrm>
          <a:prstGeom prst="rect">
            <a:avLst/>
          </a:prstGeom>
        </p:spPr>
      </p:pic>
      <p:sp>
        <p:nvSpPr>
          <p:cNvPr id="185" name="TextBox 6">
            <a:extLst>
              <a:ext uri="{FF2B5EF4-FFF2-40B4-BE49-F238E27FC236}">
                <a16:creationId xmlns:a16="http://schemas.microsoft.com/office/drawing/2014/main" id="{5BFEE037-EF94-4B49-8603-BEC3BA267C2D}"/>
              </a:ext>
            </a:extLst>
          </p:cNvPr>
          <p:cNvSpPr txBox="1"/>
          <p:nvPr/>
        </p:nvSpPr>
        <p:spPr>
          <a:xfrm>
            <a:off x="191344" y="507901"/>
            <a:ext cx="84374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4000" dirty="0">
                <a:solidFill>
                  <a:srgbClr val="62C4B4"/>
                </a:solidFill>
                <a:latin typeface="Montserrat Semi-Bold Bold"/>
              </a:rPr>
              <a:t>Back to the original question!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C1813CF-C1CB-DC49-A08B-2A28EF5FB0E0}"/>
              </a:ext>
            </a:extLst>
          </p:cNvPr>
          <p:cNvSpPr txBox="1"/>
          <p:nvPr/>
        </p:nvSpPr>
        <p:spPr>
          <a:xfrm>
            <a:off x="984760" y="1733366"/>
            <a:ext cx="7536837" cy="1949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6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Which metrics exist to effectively </a:t>
            </a:r>
            <a:r>
              <a:rPr lang="en-US" sz="2667" b="1" i="1" dirty="0">
                <a:solidFill>
                  <a:srgbClr val="FFFFFF">
                    <a:lumMod val="65000"/>
                  </a:srgbClr>
                </a:solidFill>
                <a:latin typeface="Montserrat" pitchFamily="2" charset="77"/>
              </a:rPr>
              <a:t>demonstrate the impact of SSHA research</a:t>
            </a:r>
            <a:r>
              <a:rPr lang="en-US" sz="26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, </a:t>
            </a:r>
          </a:p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6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and</a:t>
            </a:r>
          </a:p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667" i="1" dirty="0">
                <a:solidFill>
                  <a:srgbClr val="FFFFFF">
                    <a:lumMod val="65000"/>
                  </a:srgbClr>
                </a:solidFill>
                <a:latin typeface="Montserrat Light" pitchFamily="2" charset="77"/>
              </a:rPr>
              <a:t>what are the differences and challenges for choosing quantitative and/or qualitative measures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4080B296-7E96-6747-A3D7-439567F83A1C}"/>
              </a:ext>
            </a:extLst>
          </p:cNvPr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8F94ED0E-F6D0-3D4F-BDFA-1CB3AB83E48C}"/>
                </a:ext>
              </a:extLst>
            </p:cNvPr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BBF40CC1-BB08-204D-BB65-CA3F6BCA90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4C01411-69E9-784B-850C-82A4478E853E}"/>
              </a:ext>
            </a:extLst>
          </p:cNvPr>
          <p:cNvSpPr txBox="1"/>
          <p:nvPr/>
        </p:nvSpPr>
        <p:spPr>
          <a:xfrm>
            <a:off x="534476" y="4885887"/>
            <a:ext cx="8437405" cy="1856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22"/>
              </a:lnSpc>
            </a:pPr>
            <a:r>
              <a:rPr lang="en-US" sz="2400" b="1" dirty="0">
                <a:solidFill>
                  <a:srgbClr val="49443E"/>
                </a:solidFill>
                <a:latin typeface="Glacial Indifference" pitchFamily="2" charset="0"/>
              </a:rPr>
              <a:t>Impact for whom? </a:t>
            </a:r>
          </a:p>
          <a:p>
            <a:pPr algn="ctr" defTabSz="609630">
              <a:lnSpc>
                <a:spcPts val="3722"/>
              </a:lnSpc>
            </a:pPr>
            <a:r>
              <a:rPr lang="en-US" sz="2400" dirty="0">
                <a:solidFill>
                  <a:srgbClr val="49443E"/>
                </a:solidFill>
                <a:latin typeface="Glacial Indifference" pitchFamily="2" charset="0"/>
              </a:rPr>
              <a:t>What information (and therefore indicators) matters to them, and what or who might be missing?</a:t>
            </a:r>
          </a:p>
          <a:p>
            <a:pPr algn="ctr" defTabSz="609630">
              <a:lnSpc>
                <a:spcPts val="3722"/>
              </a:lnSpc>
            </a:pPr>
            <a:r>
              <a:rPr lang="en-US" sz="2400" i="1" dirty="0">
                <a:solidFill>
                  <a:srgbClr val="49443E"/>
                </a:solidFill>
                <a:latin typeface="Glacial Indifference" pitchFamily="2" charset="0"/>
              </a:rPr>
              <a:t>Is that the more important first question?</a:t>
            </a:r>
          </a:p>
        </p:txBody>
      </p:sp>
    </p:spTree>
    <p:extLst>
      <p:ext uri="{BB962C8B-B14F-4D97-AF65-F5344CB8AC3E}">
        <p14:creationId xmlns:p14="http://schemas.microsoft.com/office/powerpoint/2010/main" val="1327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9A46EA-E789-7C46-8164-DDBC5D7BA8F2}"/>
              </a:ext>
            </a:extLst>
          </p:cNvPr>
          <p:cNvSpPr>
            <a:spLocks noChangeAspect="1"/>
          </p:cNvSpPr>
          <p:nvPr/>
        </p:nvSpPr>
        <p:spPr>
          <a:xfrm>
            <a:off x="4622800" y="-1269140"/>
            <a:ext cx="9398000" cy="9396279"/>
          </a:xfrm>
          <a:prstGeom prst="ellipse">
            <a:avLst/>
          </a:prstGeom>
          <a:solidFill>
            <a:srgbClr val="B6D550">
              <a:alpha val="624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DD02A1E-0D64-8D4B-A58A-5116895B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84722" y="-1"/>
            <a:ext cx="10274157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B7E531B-E992-4C40-A4AE-7FF54F5404EB}"/>
              </a:ext>
            </a:extLst>
          </p:cNvPr>
          <p:cNvSpPr txBox="1"/>
          <p:nvPr/>
        </p:nvSpPr>
        <p:spPr>
          <a:xfrm>
            <a:off x="508000" y="2413000"/>
            <a:ext cx="3955819" cy="2232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14000"/>
              </a:lnSpc>
              <a:defRPr/>
            </a:pPr>
            <a:r>
              <a:rPr lang="en-US" sz="4800" b="1" dirty="0">
                <a:solidFill>
                  <a:srgbClr val="625E56"/>
                </a:solidFill>
                <a:latin typeface="Montserrat Semi-Bold Bold"/>
              </a:rPr>
              <a:t>Thank you</a:t>
            </a:r>
          </a:p>
          <a:p>
            <a:pPr defTabSz="609630">
              <a:lnSpc>
                <a:spcPts val="3722"/>
              </a:lnSpc>
              <a:defRPr/>
            </a:pPr>
            <a:endParaRPr lang="en-US" sz="4400" dirty="0">
              <a:solidFill>
                <a:srgbClr val="625E56"/>
              </a:solidFill>
              <a:latin typeface="Montserrat ExtraLight" pitchFamily="2" charset="77"/>
            </a:endParaRPr>
          </a:p>
          <a:p>
            <a:pPr defTabSz="609630">
              <a:lnSpc>
                <a:spcPts val="3722"/>
              </a:lnSpc>
              <a:defRPr/>
            </a:pPr>
            <a:r>
              <a:rPr lang="en-US" sz="2933" i="1" dirty="0">
                <a:solidFill>
                  <a:srgbClr val="625E56"/>
                </a:solidFill>
                <a:latin typeface="Montserrat ExtraLight" pitchFamily="2" charset="77"/>
              </a:rPr>
              <a:t>Questions &amp;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C317F-D993-B140-A879-21903F83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20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5837" y="0"/>
            <a:ext cx="2856163" cy="6858000"/>
            <a:chOff x="0" y="0"/>
            <a:chExt cx="144923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238" cy="3479800"/>
            </a:xfrm>
            <a:custGeom>
              <a:avLst/>
              <a:gdLst/>
              <a:ahLst/>
              <a:cxnLst/>
              <a:rect l="l" t="t" r="r" b="b"/>
              <a:pathLst>
                <a:path w="1449238" h="3479800">
                  <a:moveTo>
                    <a:pt x="0" y="0"/>
                  </a:moveTo>
                  <a:lnTo>
                    <a:pt x="1449238" y="0"/>
                  </a:lnTo>
                  <a:lnTo>
                    <a:pt x="144923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0D0C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85442"/>
            <a:ext cx="5007662" cy="23160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191283B-320F-944E-A911-9224DBE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84"/>
          <a:stretch/>
        </p:blipFill>
        <p:spPr>
          <a:xfrm>
            <a:off x="9093200" y="-25400"/>
            <a:ext cx="6803192" cy="68580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FA1B3A5-4E18-B04D-9672-A5CBB3C8BBB2}"/>
              </a:ext>
            </a:extLst>
          </p:cNvPr>
          <p:cNvSpPr txBox="1"/>
          <p:nvPr/>
        </p:nvSpPr>
        <p:spPr>
          <a:xfrm>
            <a:off x="335360" y="266516"/>
            <a:ext cx="84374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22"/>
              </a:lnSpc>
            </a:pPr>
            <a:r>
              <a:rPr lang="en-US" sz="3600" b="1" dirty="0">
                <a:solidFill>
                  <a:srgbClr val="62C4B4"/>
                </a:solidFill>
                <a:latin typeface="Montserrat Semi-Bold Bold"/>
              </a:rPr>
              <a:t>EXAMPLE – </a:t>
            </a:r>
            <a:r>
              <a:rPr lang="en-US" sz="2667" b="1" dirty="0">
                <a:solidFill>
                  <a:srgbClr val="62C4B4"/>
                </a:solidFill>
                <a:latin typeface="Montserrat Semi-Bold Bold"/>
              </a:rPr>
              <a:t>systems thinking</a:t>
            </a:r>
            <a:endParaRPr lang="en-US" sz="3600" b="1" dirty="0">
              <a:solidFill>
                <a:srgbClr val="62C4B4"/>
              </a:solidFill>
              <a:latin typeface="Montserrat Semi-Bold Bold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1BEB053-DAF7-F545-881A-5A0381EB6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74414" y="-41934"/>
            <a:ext cx="1776197" cy="1776197"/>
          </a:xfrm>
          <a:prstGeom prst="ellipse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92134E6D-42A8-E245-B597-1F5133809D1D}"/>
              </a:ext>
            </a:extLst>
          </p:cNvPr>
          <p:cNvSpPr txBox="1"/>
          <p:nvPr/>
        </p:nvSpPr>
        <p:spPr>
          <a:xfrm>
            <a:off x="412735" y="1848383"/>
            <a:ext cx="7823200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760"/>
              </a:lnSpc>
            </a:pPr>
            <a:r>
              <a:rPr lang="en-US" sz="3200" dirty="0">
                <a:solidFill>
                  <a:srgbClr val="A6A6A6"/>
                </a:solidFill>
                <a:latin typeface="Montserrat Semi-Bold Bold"/>
              </a:rPr>
              <a:t>Bob Williams, Ray </a:t>
            </a:r>
            <a:r>
              <a:rPr lang="en-US" sz="3200" dirty="0" err="1">
                <a:solidFill>
                  <a:srgbClr val="A6A6A6"/>
                </a:solidFill>
                <a:latin typeface="Montserrat Semi-Bold Bold"/>
              </a:rPr>
              <a:t>Ison</a:t>
            </a:r>
            <a:endParaRPr lang="en-US" sz="3200" dirty="0">
              <a:solidFill>
                <a:srgbClr val="A6A6A6"/>
              </a:solidFill>
              <a:latin typeface="Montserrat Semi-Bold Bold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C7FCEA9-D702-E542-BD99-A11233C77AD9}"/>
              </a:ext>
            </a:extLst>
          </p:cNvPr>
          <p:cNvSpPr txBox="1"/>
          <p:nvPr/>
        </p:nvSpPr>
        <p:spPr>
          <a:xfrm>
            <a:off x="403059" y="2704764"/>
            <a:ext cx="6019130" cy="2758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6520" lvl="1" indent="-243259" defTabSz="609630">
              <a:lnSpc>
                <a:spcPts val="3718"/>
              </a:lnSpc>
              <a:spcBef>
                <a:spcPts val="1600"/>
              </a:spcBef>
              <a:buFont typeface="Arial"/>
              <a:buChar char="•"/>
            </a:pPr>
            <a:r>
              <a:rPr lang="en-US" sz="2933" dirty="0">
                <a:solidFill>
                  <a:srgbClr val="444440"/>
                </a:solidFill>
                <a:latin typeface="Glacial Indifference"/>
              </a:rPr>
              <a:t>Understand INTER-RELATIONSHIPS</a:t>
            </a:r>
          </a:p>
          <a:p>
            <a:pPr marL="486520" lvl="1" indent="-243259" defTabSz="609630">
              <a:lnSpc>
                <a:spcPts val="3718"/>
              </a:lnSpc>
              <a:spcBef>
                <a:spcPts val="1600"/>
              </a:spcBef>
              <a:buFont typeface="Arial"/>
              <a:buChar char="•"/>
            </a:pPr>
            <a:r>
              <a:rPr lang="en-US" sz="2933" dirty="0">
                <a:solidFill>
                  <a:srgbClr val="444440"/>
                </a:solidFill>
                <a:latin typeface="Glacial Indifference"/>
              </a:rPr>
              <a:t>Engaging with MULTIPLE PERSPECTIVES</a:t>
            </a:r>
          </a:p>
          <a:p>
            <a:pPr marL="486519" lvl="1" indent="-243259" defTabSz="609630">
              <a:lnSpc>
                <a:spcPts val="3718"/>
              </a:lnSpc>
              <a:spcBef>
                <a:spcPts val="1600"/>
              </a:spcBef>
              <a:buFont typeface="Arial"/>
              <a:buChar char="•"/>
            </a:pPr>
            <a:r>
              <a:rPr lang="en-US" sz="2933" dirty="0">
                <a:solidFill>
                  <a:srgbClr val="444440"/>
                </a:solidFill>
                <a:latin typeface="Glacial Indifference"/>
              </a:rPr>
              <a:t>Reflect on BOUNDARIES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DBA06F-0FB8-B646-8834-E5FA3830A3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423" y="4787066"/>
            <a:ext cx="1778400" cy="177800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CB8C6-E907-0D42-8275-DD659BE9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454" y="2319867"/>
            <a:ext cx="1524000" cy="2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3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!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"/>
            <a:ext cx="12130370" cy="4884070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-3330" y="4891943"/>
            <a:ext cx="12192000" cy="1979327"/>
          </a:xfrm>
          <a:prstGeom prst="rect">
            <a:avLst/>
          </a:prstGeom>
          <a:solidFill>
            <a:schemeClr val="bg1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" y="5346442"/>
            <a:ext cx="3189618" cy="1124340"/>
          </a:xfrm>
          <a:prstGeom prst="rect">
            <a:avLst/>
          </a:prstGeom>
        </p:spPr>
      </p:pic>
      <p:grpSp>
        <p:nvGrpSpPr>
          <p:cNvPr id="7" name="Groeperen 6"/>
          <p:cNvGrpSpPr/>
          <p:nvPr/>
        </p:nvGrpSpPr>
        <p:grpSpPr>
          <a:xfrm>
            <a:off x="-6660" y="-21143"/>
            <a:ext cx="11509131" cy="5037986"/>
            <a:chOff x="1661181" y="1611068"/>
            <a:chExt cx="6564696" cy="1665048"/>
          </a:xfrm>
        </p:grpSpPr>
        <p:grpSp>
          <p:nvGrpSpPr>
            <p:cNvPr id="14" name="Groeperen 13"/>
            <p:cNvGrpSpPr/>
            <p:nvPr/>
          </p:nvGrpSpPr>
          <p:grpSpPr>
            <a:xfrm>
              <a:off x="1661181" y="1611068"/>
              <a:ext cx="6564696" cy="1665048"/>
              <a:chOff x="7390039" y="2172108"/>
              <a:chExt cx="5647698" cy="1433612"/>
            </a:xfrm>
          </p:grpSpPr>
          <p:sp>
            <p:nvSpPr>
              <p:cNvPr id="24" name="Rechthoek 23"/>
              <p:cNvSpPr/>
              <p:nvPr/>
            </p:nvSpPr>
            <p:spPr>
              <a:xfrm>
                <a:off x="7390039" y="2172108"/>
                <a:ext cx="5647698" cy="1433612"/>
              </a:xfrm>
              <a:prstGeom prst="rect">
                <a:avLst/>
              </a:prstGeom>
              <a:solidFill>
                <a:srgbClr val="00329F"/>
              </a:solidFill>
              <a:ln w="444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600" dirty="0" err="1">
                  <a:solidFill>
                    <a:srgbClr val="0033A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23" name="Tijdelijke aanduiding voor tekst 17"/>
              <p:cNvSpPr txBox="1">
                <a:spLocks/>
              </p:cNvSpPr>
              <p:nvPr/>
            </p:nvSpPr>
            <p:spPr>
              <a:xfrm rot="10800000">
                <a:off x="12456024" y="2172108"/>
                <a:ext cx="581712" cy="1433612"/>
              </a:xfrm>
              <a:prstGeom prst="rtTriangle">
                <a:avLst/>
              </a:prstGeom>
              <a:solidFill>
                <a:schemeClr val="accent2"/>
              </a:solidFill>
            </p:spPr>
            <p:txBody>
              <a:bodyPr vert="horz" lIns="90000" tIns="45720" rIns="91440" bIns="45720" rtlCol="0">
                <a:noAutofit/>
              </a:bodyPr>
              <a:lstStyle>
                <a:lvl1pPr marL="0" indent="0" algn="l" defTabSz="914377" rtl="0" eaLnBrk="1" latinLnBrk="0" hangingPunct="1">
                  <a:lnSpc>
                    <a:spcPct val="95000"/>
                  </a:lnSpc>
                  <a:spcBef>
                    <a:spcPts val="1000"/>
                  </a:spcBef>
                  <a:spcAft>
                    <a:spcPts val="1000"/>
                  </a:spcAft>
                  <a:buFont typeface="Arial" charset="0"/>
                  <a:buNone/>
                  <a:defRPr sz="1600" kern="120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1pPr>
                <a:lvl2pPr marL="268288" indent="-257175" algn="l" defTabSz="914377" rtl="0" eaLnBrk="1" latinLnBrk="0" hangingPunct="1">
                  <a:lnSpc>
                    <a:spcPct val="95000"/>
                  </a:lnSpc>
                  <a:spcBef>
                    <a:spcPts val="500"/>
                  </a:spcBef>
                  <a:buClr>
                    <a:srgbClr val="FF5000"/>
                  </a:buClr>
                  <a:buSzPct val="90000"/>
                  <a:buFont typeface="LucidaGrande" charset="0"/>
                  <a:buChar char="▶︎"/>
                  <a:tabLst/>
                  <a:defRPr sz="1400" kern="120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2pPr>
                <a:lvl3pPr marL="671513" indent="-220663" algn="l" defTabSz="914377" rtl="0" eaLnBrk="1" latinLnBrk="0" hangingPunct="1">
                  <a:lnSpc>
                    <a:spcPct val="95000"/>
                  </a:lnSpc>
                  <a:spcBef>
                    <a:spcPts val="500"/>
                  </a:spcBef>
                  <a:buClr>
                    <a:schemeClr val="bg1">
                      <a:lumMod val="50000"/>
                    </a:schemeClr>
                  </a:buClr>
                  <a:buSzPct val="90000"/>
                  <a:buFont typeface="LucidaGrande" charset="0"/>
                  <a:buChar char="▶︎"/>
                  <a:tabLst/>
                  <a:defRPr sz="1400" kern="120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3pPr>
                <a:lvl4pPr marL="1073150" indent="-219075" algn="l" defTabSz="914377" rtl="0" eaLnBrk="1" latinLnBrk="0" hangingPunct="1">
                  <a:lnSpc>
                    <a:spcPct val="95000"/>
                  </a:lnSpc>
                  <a:spcBef>
                    <a:spcPts val="500"/>
                  </a:spcBef>
                  <a:buClr>
                    <a:srgbClr val="FF5000"/>
                  </a:buClr>
                  <a:buFont typeface="Arial"/>
                  <a:buChar char="•"/>
                  <a:tabLst/>
                  <a:defRPr sz="1400" kern="120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4pPr>
                <a:lvl5pPr marL="1244600" indent="0" algn="l" defTabSz="914377" rtl="0" eaLnBrk="1" latinLnBrk="0" hangingPunct="1">
                  <a:lnSpc>
                    <a:spcPct val="95000"/>
                  </a:lnSpc>
                  <a:spcBef>
                    <a:spcPts val="500"/>
                  </a:spcBef>
                  <a:buClr>
                    <a:schemeClr val="bg1">
                      <a:lumMod val="50000"/>
                    </a:schemeClr>
                  </a:buClr>
                  <a:buFont typeface="Arial"/>
                  <a:buNone/>
                  <a:tabLst/>
                  <a:defRPr sz="1400" kern="1200" baseline="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</p:grpSp>
        <p:sp>
          <p:nvSpPr>
            <p:cNvPr id="26" name="Rechthoek 25"/>
            <p:cNvSpPr/>
            <p:nvPr/>
          </p:nvSpPr>
          <p:spPr>
            <a:xfrm>
              <a:off x="1920006" y="2056612"/>
              <a:ext cx="5528827" cy="78832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nl-NL" sz="3200" b="1" dirty="0" err="1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Evaluating</a:t>
              </a:r>
              <a:r>
                <a:rPr lang="nl-NL" sz="3200" b="1" dirty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 SSHA impact on society</a:t>
              </a:r>
            </a:p>
            <a:p>
              <a:pPr>
                <a:spcAft>
                  <a:spcPts val="600"/>
                </a:spcAft>
              </a:pPr>
              <a:endParaRPr lang="nl-NL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>
                <a:spcAft>
                  <a:spcPts val="600"/>
                </a:spcAft>
              </a:pP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Walter </a:t>
              </a: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Ysebaert</a:t>
              </a:r>
              <a:endParaRPr lang="nl-NL" sz="16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pPr>
                <a:spcAft>
                  <a:spcPts val="600"/>
                </a:spcAft>
              </a:pP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Co-promotor</a:t>
              </a: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 ECOOM VUB</a:t>
              </a:r>
            </a:p>
            <a:p>
              <a:pPr>
                <a:spcAft>
                  <a:spcPts val="600"/>
                </a:spcAft>
              </a:pP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Coordinator</a:t>
              </a: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 Data Office (</a:t>
              </a: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Strategy</a:t>
              </a: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and</a:t>
              </a: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 Policy </a:t>
              </a: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Department</a:t>
              </a: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), Vrije Universiteit Brussel</a:t>
              </a:r>
            </a:p>
            <a:p>
              <a:pPr>
                <a:spcAft>
                  <a:spcPts val="600"/>
                </a:spcAft>
              </a:pP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Faculty</a:t>
              </a: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 of </a:t>
              </a: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Psychology</a:t>
              </a: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and</a:t>
              </a: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nl-NL" sz="1600" dirty="0" err="1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Educational</a:t>
              </a:r>
              <a:r>
                <a:rPr lang="nl-NL" sz="16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 Sciences, Vrije Universiteit Brussel</a:t>
              </a:r>
            </a:p>
          </p:txBody>
        </p:sp>
      </p:grpSp>
      <p:sp>
        <p:nvSpPr>
          <p:cNvPr id="11" name="Vrije vorm 10"/>
          <p:cNvSpPr/>
          <p:nvPr/>
        </p:nvSpPr>
        <p:spPr>
          <a:xfrm>
            <a:off x="9546040" y="-21143"/>
            <a:ext cx="2645960" cy="6866513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84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4FDF3-226B-6F4F-BDE2-4DA77592B6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8B8B1D19-53CE-C042-9705-4E257451BCCC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4ABF9-742F-7C49-B634-E2832A558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190" y="1303964"/>
            <a:ext cx="6836522" cy="293349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Ba in Community Work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PhD in Medieval History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Postdoctoral fellow at the Research Foundation Flanders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Lecturer </a:t>
            </a:r>
            <a:r>
              <a:rPr lang="en-US" sz="1400" dirty="0" err="1"/>
              <a:t>Artesis</a:t>
            </a:r>
            <a:r>
              <a:rPr lang="en-US" sz="1400" dirty="0"/>
              <a:t> University College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Policy advisor cabinet Minister of Economics, Science, Innovation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Vrije Universiteit Brussel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Co-promotor ECOOM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55B5E9-2947-904D-8D51-5FF4ACF7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711463"/>
            <a:ext cx="2867305" cy="341050"/>
          </a:xfrm>
        </p:spPr>
        <p:txBody>
          <a:bodyPr/>
          <a:lstStyle/>
          <a:p>
            <a:r>
              <a:rPr lang="en-US" dirty="0"/>
              <a:t>0. Background?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0B6E34-3761-534B-9770-EE49C80F4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13" y="2972140"/>
            <a:ext cx="4609656" cy="1555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75633-D0BB-A64E-8074-D647BCFC4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972" y="228600"/>
            <a:ext cx="3757960" cy="5496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AE46A-4E91-794B-9C9E-925B5B8AB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65" y="4197688"/>
            <a:ext cx="7492540" cy="15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7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ECFDEA-648D-9C45-9031-7B777028EC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B01A0936-90C3-B34A-9547-E583AA9216BA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DC443B-03AF-3F44-8C40-86E996AF8C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143" y="1589650"/>
            <a:ext cx="6433291" cy="3854548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Focus on </a:t>
            </a:r>
            <a:r>
              <a:rPr lang="en-US" b="1" dirty="0">
                <a:sym typeface="Wingdings" pitchFamily="2" charset="2"/>
              </a:rPr>
              <a:t>societal impact of university research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Two trends or debates that connect with each other</a:t>
            </a:r>
          </a:p>
          <a:p>
            <a:pPr marL="554038" lvl="1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societal transformations and expectations</a:t>
            </a:r>
          </a:p>
          <a:p>
            <a:pPr marL="554038" lvl="1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critical reflections (especially in SSH) on evaluation models and classic indicators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sz="1400" dirty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Changing HE and R&amp;I landscape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Changing social context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Changing expectations towards universities (cf. also SDG’, Covid19) &gt; where were the SSH in pandemic?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Changing perspectives (impact of research? institutional impact?...)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75F50D-9955-DA4D-9D8C-97CDA9A3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711463"/>
            <a:ext cx="4599190" cy="341050"/>
          </a:xfrm>
        </p:spPr>
        <p:txBody>
          <a:bodyPr/>
          <a:lstStyle/>
          <a:p>
            <a:r>
              <a:rPr lang="en-US" dirty="0"/>
              <a:t>1. impact – what and why?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5C063-03BB-764C-BED7-EDBB4FB98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421" y="5036430"/>
            <a:ext cx="2309836" cy="1075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4E60D8-9A64-644B-BEF2-23924EF72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661" y="2955594"/>
            <a:ext cx="2773626" cy="1752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21B8E-A764-824B-8BDA-230CF2955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059" y="4473526"/>
            <a:ext cx="1843528" cy="1279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D9CF6-F1D8-1E48-98FE-62555450B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0323" y="2722965"/>
            <a:ext cx="2027342" cy="1219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8509A7-F90F-6844-B709-03E18BCEA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5344" y="253219"/>
            <a:ext cx="3772330" cy="23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2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4658A1-7E47-5540-B03E-B2A7D71FA0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5015B22F-1D68-E242-B802-B1C6CCAEC072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658919-7E35-CD49-B890-DE59FD8E5C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950495"/>
            <a:ext cx="5877517" cy="4506745"/>
          </a:xfrm>
        </p:spPr>
        <p:txBody>
          <a:bodyPr/>
          <a:lstStyle/>
          <a:p>
            <a:r>
              <a:rPr lang="en-US" sz="1400" dirty="0"/>
              <a:t>All this leads to the fact that there is an amalgam of definitions, concepts and models, and i</a:t>
            </a:r>
            <a:r>
              <a:rPr lang="en-US" sz="1400" dirty="0">
                <a:sym typeface="Wingdings" pitchFamily="2" charset="2"/>
              </a:rPr>
              <a:t>ncreasing theorizing, concept formation, …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Lack of clarity regarding concepts and definitions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Babylonian confusion (impact, societal impact, valorization, value, outreach, science communication, …)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Danger of oversimplified indicators, models, lists and rankings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Scholarly debate with regard to societal impact and its integration in evaluation models: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Compensatory Perspective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Calibration Perspective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Integrity Perspective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C5779-18A9-EE4D-893B-02D6A14B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552" y="562708"/>
            <a:ext cx="3716144" cy="49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9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EAF363-232C-844C-98A4-76B24F1BD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CA53FAAA-9BD5-8147-9224-AFACFA84A2E7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EC55FF1-E50D-0348-A978-FBE486B52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447" y="1301579"/>
            <a:ext cx="4329262" cy="335852"/>
          </a:xfrm>
        </p:spPr>
        <p:txBody>
          <a:bodyPr/>
          <a:lstStyle/>
          <a:p>
            <a:r>
              <a:rPr lang="en-US" dirty="0"/>
              <a:t>From ‘valorization’ to ‘impact’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D8451-7FC0-AC45-AACD-DC816711D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6346773" cy="34671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VRWI, 2011 – valorization of research in SSH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Th&amp;Ma</a:t>
            </a:r>
            <a:r>
              <a:rPr lang="en-US" dirty="0"/>
              <a:t>, 2015 – valorization in Brussels universities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0D0A65-126E-2947-BB4E-C7EA60EA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711463"/>
            <a:ext cx="5372606" cy="341050"/>
          </a:xfrm>
        </p:spPr>
        <p:txBody>
          <a:bodyPr/>
          <a:lstStyle/>
          <a:p>
            <a:r>
              <a:rPr lang="en-US" dirty="0"/>
              <a:t>2. Impact – the Flemish case (I)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499E35-C82E-D644-9DCD-454F233E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117" y="904170"/>
            <a:ext cx="3119270" cy="4421591"/>
          </a:xfrm>
          <a:prstGeom prst="rect">
            <a:avLst/>
          </a:prstGeom>
        </p:spPr>
      </p:pic>
      <p:pic>
        <p:nvPicPr>
          <p:cNvPr id="9" name="Afbeelding 3">
            <a:extLst>
              <a:ext uri="{FF2B5EF4-FFF2-40B4-BE49-F238E27FC236}">
                <a16:creationId xmlns:a16="http://schemas.microsoft.com/office/drawing/2014/main" id="{6FF5C50D-FE2A-7C4F-AB8E-EDCEF0BD3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3" y="2892285"/>
            <a:ext cx="6340776" cy="315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DF617F-B6CE-CC4C-9755-6AC4BCEA8D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4FE8E4BE-C7A8-2C4C-AA95-4880DD7CAE49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744F4-06B9-8642-86F1-3DCAE7FB0A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95" y="524107"/>
            <a:ext cx="6914581" cy="42345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Valorisation</a:t>
            </a:r>
            <a:r>
              <a:rPr lang="en-US" dirty="0"/>
              <a:t> of SSH research 'paradox of ubiquity and invisibility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Valorisation</a:t>
            </a:r>
            <a:r>
              <a:rPr lang="en-US" dirty="0"/>
              <a:t> of research should be interpreted broadly. It is essential to recognize the various finalities it aims and the multiplicity it assumes: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different finalities, or different possible multiple values ​​that can be created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interactions with various possible social partners 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valorization can be done at different levels (project-related, in research programs and lines, in structurally anchored entities) and according to different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project showed that the importance of </a:t>
            </a:r>
            <a:r>
              <a:rPr lang="en-US" dirty="0" err="1"/>
              <a:t>valorisation</a:t>
            </a:r>
            <a:r>
              <a:rPr lang="en-US" dirty="0"/>
              <a:t> of research in the human and social sciences in the knowledge and innovation system was recognized or acknowledged to a limited extent. 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r>
              <a:rPr lang="en-US" dirty="0"/>
              <a:t>stimulating valorization policy is necessary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Five recommendations: </a:t>
            </a:r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95D9B9EA-5B0E-2C4F-8AB5-8D1252C53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274" y="509241"/>
            <a:ext cx="3375216" cy="1679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6226E-3D7C-7B4E-A7F1-BB2B6EE614F9}"/>
              </a:ext>
            </a:extLst>
          </p:cNvPr>
          <p:cNvSpPr txBox="1"/>
          <p:nvPr/>
        </p:nvSpPr>
        <p:spPr>
          <a:xfrm>
            <a:off x="1175657" y="5281127"/>
            <a:ext cx="10450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Broadly conceptualize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2. Operationalize and make valorization visible 3. Appreciate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4. Support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5. Giving space and support to collaboration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493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 VUB THEME">
  <a:themeElements>
    <a:clrScheme name="VUB 20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39F"/>
      </a:accent1>
      <a:accent2>
        <a:srgbClr val="FF6600"/>
      </a:accent2>
      <a:accent3>
        <a:srgbClr val="E7E6E5"/>
      </a:accent3>
      <a:accent4>
        <a:srgbClr val="4B4B4B"/>
      </a:accent4>
      <a:accent5>
        <a:srgbClr val="577EC1"/>
      </a:accent5>
      <a:accent6>
        <a:srgbClr val="FFAA8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44450">
          <a:solidFill>
            <a:srgbClr val="0033A0"/>
          </a:solidFill>
        </a:ln>
      </a:spPr>
      <a:bodyPr rtlCol="0" anchor="ctr"/>
      <a:lstStyle>
        <a:defPPr algn="ctr">
          <a:defRPr sz="1600" dirty="0" err="1"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UB-tmp2017" id="{10DC50E6-1B59-A244-B26B-E5A459B5CBCA}" vid="{6CBD3AA6-F9C4-3943-A482-D8B422AB87AD}"/>
    </a:ext>
  </a:extLst>
</a:theme>
</file>

<file path=ppt/theme/theme3.xml><?xml version="1.0" encoding="utf-8"?>
<a:theme xmlns:a="http://schemas.openxmlformats.org/drawingml/2006/main" name="1_Office Theme">
  <a:themeElements>
    <a:clrScheme name="KSI_colours">
      <a:dk1>
        <a:srgbClr val="000000"/>
      </a:dk1>
      <a:lt1>
        <a:srgbClr val="FFFFFF"/>
      </a:lt1>
      <a:dk2>
        <a:srgbClr val="615E56"/>
      </a:dk2>
      <a:lt2>
        <a:srgbClr val="F1F1F1"/>
      </a:lt2>
      <a:accent1>
        <a:srgbClr val="61C3B3"/>
      </a:accent1>
      <a:accent2>
        <a:srgbClr val="B6D550"/>
      </a:accent2>
      <a:accent3>
        <a:srgbClr val="49443E"/>
      </a:accent3>
      <a:accent4>
        <a:srgbClr val="D0D0C6"/>
      </a:accent4>
      <a:accent5>
        <a:srgbClr val="A6A6A6"/>
      </a:accent5>
      <a:accent6>
        <a:srgbClr val="B3E9E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SI_New fonts powerpoint template" id="{537FC9F4-FA17-AE40-9BE8-25C876840590}" vid="{7CD17780-749E-7C4D-9F2A-FF77E952058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SI_New fonts powerpoint template" id="{537FC9F4-FA17-AE40-9BE8-25C876840590}" vid="{E5C00CD3-A636-A541-BAC1-A86C2D35DE6D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Enhancing Inclusive Economic Growth</Template>
  <TotalTime>69</TotalTime>
  <Words>1536</Words>
  <Application>Microsoft Office PowerPoint</Application>
  <PresentationFormat>Widescreen</PresentationFormat>
  <Paragraphs>260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ＭＳ Ｐゴシック</vt:lpstr>
      <vt:lpstr>Arial</vt:lpstr>
      <vt:lpstr>Calibri</vt:lpstr>
      <vt:lpstr>Calibri Light</vt:lpstr>
      <vt:lpstr>Garamond</vt:lpstr>
      <vt:lpstr>Glacial Indifference</vt:lpstr>
      <vt:lpstr>LucidaGrande</vt:lpstr>
      <vt:lpstr>Montserrat</vt:lpstr>
      <vt:lpstr>Montserrat ExtraBold</vt:lpstr>
      <vt:lpstr>Montserrat ExtraLight</vt:lpstr>
      <vt:lpstr>Montserrat Light</vt:lpstr>
      <vt:lpstr>Montserrat SemiBold</vt:lpstr>
      <vt:lpstr>Montserrat Semi-Bold</vt:lpstr>
      <vt:lpstr>Montserrat Semi-Bold Bold</vt:lpstr>
      <vt:lpstr>Montserrat Thin</vt:lpstr>
      <vt:lpstr>Roboto</vt:lpstr>
      <vt:lpstr>Verdana</vt:lpstr>
      <vt:lpstr>Wingdings</vt:lpstr>
      <vt:lpstr>Kantoorthema</vt:lpstr>
      <vt:lpstr>1 VUB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0. Background?</vt:lpstr>
      <vt:lpstr>1. impact – what and why?</vt:lpstr>
      <vt:lpstr>PowerPoint Presentation</vt:lpstr>
      <vt:lpstr>2. Impact – the Flemish case (I)</vt:lpstr>
      <vt:lpstr>PowerPoint Presentation</vt:lpstr>
      <vt:lpstr>PowerPoint Presentation</vt:lpstr>
      <vt:lpstr>PowerPoint Presentation</vt:lpstr>
      <vt:lpstr>PowerPoint Presentation</vt:lpstr>
      <vt:lpstr>3. Measuring the societal impact of university research?</vt:lpstr>
      <vt:lpstr>PowerPoint Presentation</vt:lpstr>
      <vt:lpstr>4. ECOOM – The Flmemish Case (II)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Caterina Tognoni</cp:lastModifiedBy>
  <cp:revision>12</cp:revision>
  <dcterms:created xsi:type="dcterms:W3CDTF">2021-06-29T08:45:31Z</dcterms:created>
  <dcterms:modified xsi:type="dcterms:W3CDTF">2021-10-19T07:11:49Z</dcterms:modified>
</cp:coreProperties>
</file>